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5"/>
  </p:notesMasterIdLst>
  <p:handoutMasterIdLst>
    <p:handoutMasterId r:id="rId36"/>
  </p:handoutMasterIdLst>
  <p:sldIdLst>
    <p:sldId id="256" r:id="rId2"/>
    <p:sldId id="273" r:id="rId3"/>
    <p:sldId id="317" r:id="rId4"/>
    <p:sldId id="304" r:id="rId5"/>
    <p:sldId id="292" r:id="rId6"/>
    <p:sldId id="305" r:id="rId7"/>
    <p:sldId id="293" r:id="rId8"/>
    <p:sldId id="270" r:id="rId9"/>
    <p:sldId id="306" r:id="rId10"/>
    <p:sldId id="318" r:id="rId11"/>
    <p:sldId id="307" r:id="rId12"/>
    <p:sldId id="308" r:id="rId13"/>
    <p:sldId id="309" r:id="rId14"/>
    <p:sldId id="310" r:id="rId15"/>
    <p:sldId id="311" r:id="rId16"/>
    <p:sldId id="261" r:id="rId17"/>
    <p:sldId id="312" r:id="rId18"/>
    <p:sldId id="313" r:id="rId19"/>
    <p:sldId id="314" r:id="rId20"/>
    <p:sldId id="315" r:id="rId21"/>
    <p:sldId id="316" r:id="rId22"/>
    <p:sldId id="278" r:id="rId23"/>
    <p:sldId id="295" r:id="rId24"/>
    <p:sldId id="276" r:id="rId25"/>
    <p:sldId id="277" r:id="rId26"/>
    <p:sldId id="296" r:id="rId27"/>
    <p:sldId id="275" r:id="rId28"/>
    <p:sldId id="319" r:id="rId29"/>
    <p:sldId id="320" r:id="rId30"/>
    <p:sldId id="267" r:id="rId31"/>
    <p:sldId id="321" r:id="rId32"/>
    <p:sldId id="322" r:id="rId33"/>
    <p:sldId id="30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4617" autoAdjust="0"/>
  </p:normalViewPr>
  <p:slideViewPr>
    <p:cSldViewPr>
      <p:cViewPr varScale="1">
        <p:scale>
          <a:sx n="85" d="100"/>
          <a:sy n="85" d="100"/>
        </p:scale>
        <p:origin x="56" y="9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0AF02A-F1F8-469E-8398-1366484C8895}" type="datetimeFigureOut">
              <a:rPr lang="en-US" smtClean="0"/>
              <a:t>10/9/2014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E98F2-8A04-48AF-BDCF-CC3BBEED7218}" type="slidenum">
              <a:rPr lang="en-US" smtClean="0"/>
              <a:t>‹#›</a:t>
            </a:fld>
            <a:endParaRPr lang="en-US"/>
          </a:p>
        </p:txBody>
      </p:sp>
    </p:spTree>
    <p:extLst>
      <p:ext uri="{BB962C8B-B14F-4D97-AF65-F5344CB8AC3E}">
        <p14:creationId xmlns:p14="http://schemas.microsoft.com/office/powerpoint/2010/main" val="11697648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79CB43-63C1-4ED4-92BF-2533815F25C7}" type="datetimeFigureOut">
              <a:rPr lang="en-US" smtClean="0"/>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43F9E2-91C7-4029-A147-D723E18EF7D0}" type="slidenum">
              <a:rPr lang="en-US" smtClean="0"/>
              <a:t>‹#›</a:t>
            </a:fld>
            <a:endParaRPr lang="en-US"/>
          </a:p>
        </p:txBody>
      </p:sp>
    </p:spTree>
    <p:extLst>
      <p:ext uri="{BB962C8B-B14F-4D97-AF65-F5344CB8AC3E}">
        <p14:creationId xmlns:p14="http://schemas.microsoft.com/office/powerpoint/2010/main" val="6326421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everyone. My name is Sujal</a:t>
            </a:r>
            <a:r>
              <a:rPr lang="en-US" baseline="0" dirty="0" smtClean="0"/>
              <a:t>. I am a graduate student in UMD computer science. </a:t>
            </a:r>
          </a:p>
          <a:p>
            <a:endParaRPr lang="en-US" baseline="0" dirty="0" smtClean="0"/>
          </a:p>
          <a:p>
            <a:r>
              <a:rPr lang="en-US" baseline="0" dirty="0" smtClean="0"/>
              <a:t>This paper “Using ….” is a collaboration between CS and Mechanical Engineering. </a:t>
            </a:r>
          </a:p>
          <a:p>
            <a:endParaRPr lang="en-US" baseline="0" dirty="0" smtClean="0"/>
          </a:p>
          <a:p>
            <a:r>
              <a:rPr lang="en-US" baseline="0" dirty="0" smtClean="0"/>
              <a:t>Dr. Varshney and I  are from CS. </a:t>
            </a:r>
            <a:r>
              <a:rPr lang="en-US" baseline="0" dirty="0" err="1" smtClean="0"/>
              <a:t>Sagar</a:t>
            </a:r>
            <a:r>
              <a:rPr lang="en-US" baseline="0" dirty="0" smtClean="0"/>
              <a:t> and Dr. Gupta are from ME.</a:t>
            </a:r>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1</a:t>
            </a:fld>
            <a:endParaRPr lang="en-US"/>
          </a:p>
        </p:txBody>
      </p:sp>
    </p:spTree>
    <p:extLst>
      <p:ext uri="{BB962C8B-B14F-4D97-AF65-F5344CB8AC3E}">
        <p14:creationId xmlns:p14="http://schemas.microsoft.com/office/powerpoint/2010/main" val="369519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Here are a few related </a:t>
            </a:r>
            <a:r>
              <a:rPr lang="en-US" b="0" dirty="0" smtClean="0"/>
              <a:t>studies.</a:t>
            </a:r>
            <a:r>
              <a:rPr lang="en-US" b="0" baseline="0" dirty="0" smtClean="0"/>
              <a:t> </a:t>
            </a:r>
            <a:r>
              <a:rPr lang="en-US" b="0" baseline="0" dirty="0"/>
              <a:t>The full list can be viewed in the paper.</a:t>
            </a:r>
          </a:p>
          <a:p>
            <a:pPr marL="228600" indent="-228600">
              <a:buFont typeface="+mj-lt"/>
              <a:buAutoNum type="arabicPeriod"/>
            </a:pPr>
            <a:r>
              <a:rPr lang="en-US" b="0" dirty="0" err="1"/>
              <a:t>Ashkin</a:t>
            </a:r>
            <a:r>
              <a:rPr lang="en-US" b="0" dirty="0"/>
              <a:t> showed</a:t>
            </a:r>
            <a:r>
              <a:rPr lang="en-US" b="0" baseline="0" dirty="0"/>
              <a:t> how to use</a:t>
            </a:r>
            <a:r>
              <a:rPr lang="en-US" b="0" dirty="0"/>
              <a:t> a </a:t>
            </a:r>
            <a:r>
              <a:rPr lang="en-US" b="0" baseline="0" dirty="0"/>
              <a:t>geometric ray-optic model to compute </a:t>
            </a:r>
            <a:r>
              <a:rPr lang="en-US" b="0" dirty="0"/>
              <a:t>the </a:t>
            </a:r>
            <a:r>
              <a:rPr lang="en-US" b="0" baseline="0" dirty="0"/>
              <a:t>force exerted by the laser beam.</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Banerjee et al. introduced a framework where offline simulation is used to pre-compute data at discrete points and is later used to perform fast and accurate calculations </a:t>
            </a:r>
            <a:r>
              <a:rPr lang="en-US" b="0" dirty="0" smtClean="0"/>
              <a:t>of </a:t>
            </a:r>
            <a:r>
              <a:rPr lang="en-US" b="0" dirty="0"/>
              <a:t>dynamic trapping probability estimates at any arbitrary point in 3D. </a:t>
            </a:r>
            <a:r>
              <a:rPr lang="en-US" b="0" baseline="0" dirty="0"/>
              <a:t>He uses radial basis functions to compress the force calculation data</a:t>
            </a:r>
            <a:r>
              <a:rPr lang="en-US" b="0" baseline="0" dirty="0" smtClean="0"/>
              <a:t>.</a:t>
            </a:r>
          </a:p>
          <a:p>
            <a:pPr marL="228600" indent="-228600">
              <a:buFont typeface="+mj-lt"/>
              <a:buAutoNum type="arabicPeriod"/>
            </a:pPr>
            <a:r>
              <a:rPr lang="en-US" b="0" dirty="0" smtClean="0"/>
              <a:t>Zhou et al. have introduced a force calculating model that uses ray tracing based on spatial analytic geometry. Our force calculation using ray-tracing</a:t>
            </a:r>
            <a:r>
              <a:rPr lang="en-US" b="0" baseline="0" dirty="0" smtClean="0"/>
              <a:t> </a:t>
            </a:r>
            <a:r>
              <a:rPr lang="en-US" b="0" dirty="0" smtClean="0"/>
              <a:t>was built upon </a:t>
            </a:r>
            <a:r>
              <a:rPr lang="en-US" b="0" baseline="0" dirty="0" smtClean="0"/>
              <a:t>their work.</a:t>
            </a:r>
          </a:p>
          <a:p>
            <a:pPr marL="228600" indent="-228600">
              <a:buFont typeface="+mj-lt"/>
              <a:buAutoNum type="arabicPeriod"/>
            </a:pPr>
            <a:r>
              <a:rPr lang="en-US" b="0" dirty="0" err="1" smtClean="0"/>
              <a:t>Sraj</a:t>
            </a:r>
            <a:r>
              <a:rPr lang="en-US" b="0" dirty="0" smtClean="0"/>
              <a:t> et al. used dynamic ray tracing to induce optical force on the surface of a deformable cell from which they calculate stress distribution</a:t>
            </a:r>
          </a:p>
          <a:p>
            <a:pPr marL="228600" indent="-228600">
              <a:buFont typeface="+mj-lt"/>
              <a:buAutoNum type="arabicPeriod"/>
            </a:pPr>
            <a:r>
              <a:rPr lang="en-US" b="0" dirty="0" smtClean="0"/>
              <a:t>Bianchi and Leonardo were able</a:t>
            </a:r>
            <a:r>
              <a:rPr lang="en-US" b="0" baseline="0" dirty="0" smtClean="0"/>
              <a:t> </a:t>
            </a:r>
            <a:r>
              <a:rPr lang="en-US" b="0" dirty="0" smtClean="0"/>
              <a:t>to </a:t>
            </a:r>
            <a:r>
              <a:rPr lang="en-US" b="0" baseline="0" dirty="0" smtClean="0"/>
              <a:t>compute </a:t>
            </a:r>
            <a:r>
              <a:rPr lang="en-US" sz="1200" b="0" i="0" u="none" strike="noStrike" kern="1200" baseline="0" dirty="0" smtClean="0">
                <a:solidFill>
                  <a:schemeClr val="tx1"/>
                </a:solidFill>
                <a:latin typeface="+mn-lt"/>
                <a:ea typeface="+mn-ea"/>
                <a:cs typeface="+mn-cs"/>
              </a:rPr>
              <a:t>optimized holograms at video frame rates (48HZ). They </a:t>
            </a:r>
            <a:r>
              <a:rPr lang="en-US" b="0" dirty="0" smtClean="0"/>
              <a:t>focused on </a:t>
            </a:r>
            <a:r>
              <a:rPr lang="en-US" sz="1200" b="0" i="0" u="none" strike="noStrike" kern="1200" baseline="0" dirty="0" smtClean="0">
                <a:solidFill>
                  <a:schemeClr val="tx1"/>
                </a:solidFill>
                <a:latin typeface="+mn-lt"/>
                <a:ea typeface="+mn-ea"/>
                <a:cs typeface="+mn-cs"/>
              </a:rPr>
              <a:t>finding </a:t>
            </a:r>
            <a:r>
              <a:rPr lang="en-US" b="0" dirty="0" smtClean="0"/>
              <a:t>an </a:t>
            </a:r>
            <a:r>
              <a:rPr lang="en-US" sz="1200" b="0" i="0" u="none" strike="noStrike" kern="1200" baseline="0" dirty="0" smtClean="0">
                <a:solidFill>
                  <a:schemeClr val="tx1"/>
                </a:solidFill>
                <a:latin typeface="+mn-lt"/>
                <a:ea typeface="+mn-ea"/>
                <a:cs typeface="+mn-cs"/>
              </a:rPr>
              <a:t>effective phase mask.</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10</a:t>
            </a:fld>
            <a:endParaRPr lang="en-US"/>
          </a:p>
        </p:txBody>
      </p:sp>
    </p:spTree>
    <p:extLst>
      <p:ext uri="{BB962C8B-B14F-4D97-AF65-F5344CB8AC3E}">
        <p14:creationId xmlns:p14="http://schemas.microsoft.com/office/powerpoint/2010/main" val="114942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nature of the problem, we decided to go with a hybrid CPU + GPU based approach. </a:t>
            </a:r>
          </a:p>
          <a:p>
            <a:endParaRPr lang="en-US" baseline="0" dirty="0" smtClean="0"/>
          </a:p>
          <a:p>
            <a:r>
              <a:rPr lang="en-US" baseline="0" dirty="0" smtClean="0"/>
              <a:t>A laser beam is divided into a bundle of rays. </a:t>
            </a:r>
          </a:p>
          <a:p>
            <a:endParaRPr lang="en-US" baseline="0" dirty="0" smtClean="0"/>
          </a:p>
          <a:p>
            <a:r>
              <a:rPr lang="en-US" baseline="0" dirty="0" smtClean="0"/>
              <a:t>For each ray we compute force independently in parallel.</a:t>
            </a:r>
          </a:p>
          <a:p>
            <a:pPr marL="230955" indent="-230955">
              <a:buFont typeface="+mj-lt"/>
              <a:buAutoNum type="arabicPeriod"/>
            </a:pPr>
            <a:r>
              <a:rPr lang="en-US" b="0" dirty="0" smtClean="0"/>
              <a:t>3D grid created in CPU</a:t>
            </a:r>
          </a:p>
          <a:p>
            <a:pPr marL="230955" indent="-230955">
              <a:buFont typeface="+mj-lt"/>
              <a:buAutoNum type="arabicPeriod"/>
            </a:pPr>
            <a:r>
              <a:rPr lang="en-US" b="0" dirty="0" smtClean="0"/>
              <a:t>Data</a:t>
            </a:r>
            <a:r>
              <a:rPr lang="en-US" b="0" baseline="0" dirty="0" smtClean="0"/>
              <a:t> is sent if update is needed</a:t>
            </a:r>
          </a:p>
          <a:p>
            <a:endParaRPr lang="en-US" baseline="0" dirty="0" smtClean="0"/>
          </a:p>
          <a:p>
            <a:r>
              <a:rPr lang="en-US" baseline="0" dirty="0" smtClean="0"/>
              <a:t>Our entire pipeline is divided into three steps </a:t>
            </a:r>
          </a:p>
          <a:p>
            <a:pPr marL="228600" indent="-228600">
              <a:buAutoNum type="arabicParenR"/>
            </a:pPr>
            <a:r>
              <a:rPr lang="en-US" baseline="0" dirty="0" smtClean="0"/>
              <a:t>Ray object intersection</a:t>
            </a:r>
          </a:p>
          <a:p>
            <a:pPr marL="228600" indent="-228600">
              <a:buAutoNum type="arabicParenR"/>
            </a:pPr>
            <a:r>
              <a:rPr lang="en-US" baseline="0" dirty="0" smtClean="0"/>
              <a:t>Force calculation </a:t>
            </a:r>
          </a:p>
          <a:p>
            <a:pPr marL="228600" indent="-228600">
              <a:buAutoNum type="arabicParenR"/>
            </a:pPr>
            <a:r>
              <a:rPr lang="en-US" baseline="0" dirty="0" smtClean="0"/>
              <a:t>Force Integration</a:t>
            </a:r>
            <a:endParaRPr lang="en-US" dirty="0" smtClean="0"/>
          </a:p>
          <a:p>
            <a:pPr marL="230955" indent="-230955">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11</a:t>
            </a:fld>
            <a:endParaRPr lang="en-US"/>
          </a:p>
        </p:txBody>
      </p:sp>
    </p:spTree>
    <p:extLst>
      <p:ext uri="{BB962C8B-B14F-4D97-AF65-F5344CB8AC3E}">
        <p14:creationId xmlns:p14="http://schemas.microsoft.com/office/powerpoint/2010/main" val="201732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a:t>A laser beam is decomposed</a:t>
            </a:r>
            <a:r>
              <a:rPr lang="en-US" b="0" baseline="0" dirty="0"/>
              <a:t> into a bundle of rays. </a:t>
            </a:r>
            <a:endParaRPr lang="en-US" b="0" baseline="0" dirty="0" smtClean="0"/>
          </a:p>
          <a:p>
            <a:pPr marL="230955" indent="-230955">
              <a:buFont typeface="+mj-lt"/>
              <a:buAutoNum type="arabicPeriod"/>
            </a:pPr>
            <a:r>
              <a:rPr lang="en-US" b="0" baseline="0" dirty="0" smtClean="0"/>
              <a:t>For </a:t>
            </a:r>
            <a:r>
              <a:rPr lang="en-US" b="0" baseline="0" dirty="0"/>
              <a:t>each ray, we compute ray object intersection.</a:t>
            </a:r>
          </a:p>
          <a:p>
            <a:pPr marL="230955" indent="-230955">
              <a:buFont typeface="+mj-lt"/>
              <a:buAutoNum type="arabicPeriod"/>
            </a:pPr>
            <a:r>
              <a:rPr lang="en-US" b="0" dirty="0" smtClean="0"/>
              <a:t>3D-grid </a:t>
            </a:r>
            <a:r>
              <a:rPr lang="en-US" b="0" dirty="0"/>
              <a:t>based data </a:t>
            </a:r>
            <a:r>
              <a:rPr lang="en-US" b="0" dirty="0" smtClean="0"/>
              <a:t>structure for</a:t>
            </a:r>
            <a:r>
              <a:rPr lang="en-US" b="0" baseline="0" dirty="0" smtClean="0"/>
              <a:t> acceleration</a:t>
            </a:r>
            <a:r>
              <a:rPr lang="en-US" b="0" dirty="0" smtClean="0"/>
              <a:t>. </a:t>
            </a:r>
            <a:r>
              <a:rPr lang="en-US" b="0" dirty="0"/>
              <a:t>We chose a </a:t>
            </a:r>
            <a:r>
              <a:rPr lang="en-US" b="0" dirty="0" smtClean="0"/>
              <a:t>uniform </a:t>
            </a:r>
            <a:r>
              <a:rPr lang="en-US" b="0" dirty="0"/>
              <a:t>grid-based data structure over BSP, </a:t>
            </a:r>
            <a:r>
              <a:rPr lang="en-US" b="0" dirty="0" err="1"/>
              <a:t>kDTree</a:t>
            </a:r>
            <a:r>
              <a:rPr lang="en-US" b="0" dirty="0"/>
              <a:t>, and </a:t>
            </a:r>
            <a:r>
              <a:rPr lang="en-US" b="0" dirty="0" err="1"/>
              <a:t>Octree</a:t>
            </a:r>
            <a:r>
              <a:rPr lang="en-US" b="0" dirty="0"/>
              <a:t> because this data structure is able to much more quickly perform creating, updating, and ray traversing </a:t>
            </a:r>
            <a:r>
              <a:rPr lang="en-US" b="0" dirty="0" smtClean="0"/>
              <a:t>operations. </a:t>
            </a:r>
            <a:endParaRPr lang="en-US" b="0" dirty="0"/>
          </a:p>
          <a:p>
            <a:pPr marL="230955" indent="-230955">
              <a:buFont typeface="+mj-lt"/>
              <a:buAutoNum type="arabicPeriod"/>
            </a:pPr>
            <a:r>
              <a:rPr lang="en-US" b="0" dirty="0" smtClean="0"/>
              <a:t>Data</a:t>
            </a:r>
            <a:r>
              <a:rPr lang="en-US" b="0" baseline="0" dirty="0" smtClean="0"/>
              <a:t> structure created in CPU and updates sent to GPU as needed</a:t>
            </a:r>
            <a:endParaRPr lang="en-US" b="0" dirty="0"/>
          </a:p>
          <a:p>
            <a:pPr marL="230955" indent="-230955">
              <a:buFont typeface="+mj-lt"/>
              <a:buAutoNum type="arabicPeriod"/>
            </a:pPr>
            <a:r>
              <a:rPr lang="en-US" b="0" dirty="0" smtClean="0"/>
              <a:t>For each intersection we calculate 3 rays.</a:t>
            </a:r>
            <a:endParaRPr lang="en-US" b="0" dirty="0"/>
          </a:p>
          <a:p>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12</a:t>
            </a:fld>
            <a:endParaRPr lang="en-US"/>
          </a:p>
        </p:txBody>
      </p:sp>
    </p:spTree>
    <p:extLst>
      <p:ext uri="{BB962C8B-B14F-4D97-AF65-F5344CB8AC3E}">
        <p14:creationId xmlns:p14="http://schemas.microsoft.com/office/powerpoint/2010/main" val="102095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dirty="0"/>
              <a:t>The magnitude of the gradient and scattering force is calculated using the equation described by Ashkin. Where</a:t>
            </a:r>
          </a:p>
          <a:p>
            <a:pPr marL="692864" lvl="1" indent="-230955">
              <a:buFont typeface="Arial" pitchFamily="34" charset="0"/>
              <a:buChar char="•"/>
            </a:pPr>
            <a:r>
              <a:rPr lang="en-US" dirty="0"/>
              <a:t>n1 is the index of refraction of the incident medium</a:t>
            </a:r>
          </a:p>
          <a:p>
            <a:pPr marL="692864" lvl="1" indent="-230955">
              <a:buFont typeface="Arial" pitchFamily="34" charset="0"/>
              <a:buChar char="•"/>
            </a:pPr>
            <a:r>
              <a:rPr lang="en-US" dirty="0"/>
              <a:t>c is the speed of light </a:t>
            </a:r>
          </a:p>
          <a:p>
            <a:pPr marL="692864" lvl="1" indent="-230955">
              <a:buFont typeface="Arial" pitchFamily="34" charset="0"/>
              <a:buChar char="•"/>
            </a:pPr>
            <a:r>
              <a:rPr lang="en-US" dirty="0"/>
              <a:t>P is the incident power of the ray</a:t>
            </a:r>
          </a:p>
          <a:p>
            <a:pPr marL="692864" lvl="1" indent="-230955">
              <a:buFont typeface="Arial" pitchFamily="34" charset="0"/>
              <a:buChar char="•"/>
            </a:pPr>
            <a:r>
              <a:rPr lang="en-US" dirty="0"/>
              <a:t>R is the Fresnel reflection coefficient</a:t>
            </a:r>
          </a:p>
          <a:p>
            <a:pPr marL="692864" lvl="1" indent="-230955">
              <a:buFont typeface="Arial" pitchFamily="34" charset="0"/>
              <a:buChar char="•"/>
            </a:pPr>
            <a:r>
              <a:rPr lang="en-US" dirty="0"/>
              <a:t>T is the Fresnel transmission coefficient</a:t>
            </a:r>
          </a:p>
          <a:p>
            <a:pPr marL="692864" lvl="1" indent="-230955">
              <a:buFont typeface="Arial" pitchFamily="34" charset="0"/>
              <a:buChar char="•"/>
            </a:pPr>
            <a:r>
              <a:rPr lang="en-US" dirty="0"/>
              <a:t>theta is the angle of incidence</a:t>
            </a:r>
          </a:p>
          <a:p>
            <a:pPr marL="692864" lvl="1" indent="-230955">
              <a:buFont typeface="Arial" pitchFamily="34" charset="0"/>
              <a:buChar char="•"/>
            </a:pPr>
            <a:r>
              <a:rPr lang="en-US" dirty="0"/>
              <a:t>r is the angle of refraction</a:t>
            </a:r>
          </a:p>
          <a:p>
            <a:pPr marL="230955" indent="-230955">
              <a:buFont typeface="+mj-lt"/>
              <a:buAutoNum type="arabicPeriod"/>
            </a:pPr>
            <a:r>
              <a:rPr lang="en-US" dirty="0"/>
              <a:t>The direction of the ray is the same as the scattering direction. </a:t>
            </a:r>
          </a:p>
          <a:p>
            <a:pPr marL="230955" indent="-230955">
              <a:buFont typeface="+mj-lt"/>
              <a:buAutoNum type="arabicPeriod"/>
            </a:pPr>
            <a:r>
              <a:rPr lang="en-US" dirty="0"/>
              <a:t>For the gradient direction, we use the scattering direction’s orthogonal component that lies on the plane formed by the center of the particle, the point where the ray intersects the particle, and the intersection of the ray with the horizontal plane.</a:t>
            </a:r>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13</a:t>
            </a:fld>
            <a:endParaRPr lang="en-US"/>
          </a:p>
        </p:txBody>
      </p:sp>
    </p:spTree>
    <p:extLst>
      <p:ext uri="{BB962C8B-B14F-4D97-AF65-F5344CB8AC3E}">
        <p14:creationId xmlns:p14="http://schemas.microsoft.com/office/powerpoint/2010/main" val="17911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smtClean="0"/>
              <a:t>Coherence </a:t>
            </a:r>
            <a:r>
              <a:rPr lang="en-US" b="0" dirty="0"/>
              <a:t>between the input rays, the force exerted, and the transmitted rays.</a:t>
            </a:r>
          </a:p>
          <a:p>
            <a:pPr marL="230955" indent="-230955">
              <a:buFont typeface="+mj-lt"/>
              <a:buAutoNum type="arabicPeriod"/>
            </a:pPr>
            <a:r>
              <a:rPr lang="en-US" b="0" dirty="0" smtClean="0"/>
              <a:t>Discretize </a:t>
            </a:r>
            <a:r>
              <a:rPr lang="en-US" b="0" dirty="0"/>
              <a:t>the incident</a:t>
            </a:r>
            <a:r>
              <a:rPr lang="en-US" b="0" baseline="0" dirty="0"/>
              <a:t> ray </a:t>
            </a:r>
            <a:r>
              <a:rPr lang="en-US" b="0" dirty="0"/>
              <a:t>angles and compute the force exerted and the outgoing transmitted ray.  We</a:t>
            </a:r>
            <a:r>
              <a:rPr lang="en-US" b="0" baseline="0" dirty="0"/>
              <a:t> then save the output to a</a:t>
            </a:r>
            <a:r>
              <a:rPr lang="en-US" b="0" dirty="0"/>
              <a:t> large look-up map that is used to directly convert the incident ray angle to the exerted force, outgoing rays position, and </a:t>
            </a:r>
            <a:r>
              <a:rPr lang="en-US" b="0" dirty="0" smtClean="0"/>
              <a:t>direction</a:t>
            </a:r>
            <a:endParaRPr lang="en-US" b="0" dirty="0"/>
          </a:p>
          <a:p>
            <a:pPr marL="230955" indent="-230955">
              <a:buFont typeface="+mj-lt"/>
              <a:buAutoNum type="arabicPeriod"/>
            </a:pPr>
            <a:r>
              <a:rPr lang="en-US" b="0" dirty="0"/>
              <a:t>The look-up</a:t>
            </a:r>
            <a:r>
              <a:rPr lang="en-US" b="0" baseline="0" dirty="0"/>
              <a:t> maps are large </a:t>
            </a:r>
            <a:r>
              <a:rPr lang="en-US" b="0" baseline="0" dirty="0" smtClean="0"/>
              <a:t>and depends on properties of beads (such as refractive index).</a:t>
            </a:r>
          </a:p>
          <a:p>
            <a:pPr marL="230955" indent="-230955">
              <a:buFont typeface="+mj-lt"/>
              <a:buAutoNum type="arabicPeriod"/>
            </a:pPr>
            <a:r>
              <a:rPr lang="en-US" b="0" baseline="0" dirty="0" smtClean="0"/>
              <a:t>So </a:t>
            </a:r>
            <a:r>
              <a:rPr lang="en-US" b="0" baseline="0" dirty="0"/>
              <a:t>we use </a:t>
            </a:r>
            <a:r>
              <a:rPr lang="en-US" b="0" dirty="0"/>
              <a:t>Non-negative matrix factorization to factorize each mapping matrix into two compact matrices</a:t>
            </a:r>
          </a:p>
          <a:p>
            <a:pPr marL="230955" indent="-230955">
              <a:buFont typeface="+mj-lt"/>
              <a:buAutoNum type="arabicPeriod"/>
            </a:pPr>
            <a:r>
              <a:rPr lang="en-US" b="0" dirty="0"/>
              <a:t>NMF is useful when the microparticle has an uneven density, which makes the computation of the path a ray travels within the particle both difficult and computationally expensive</a:t>
            </a:r>
          </a:p>
          <a:p>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14</a:t>
            </a:fld>
            <a:endParaRPr lang="en-US"/>
          </a:p>
        </p:txBody>
      </p:sp>
    </p:spTree>
    <p:extLst>
      <p:ext uri="{BB962C8B-B14F-4D97-AF65-F5344CB8AC3E}">
        <p14:creationId xmlns:p14="http://schemas.microsoft.com/office/powerpoint/2010/main" val="1978408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lvl="1" indent="-230955" defTabSz="923818">
              <a:buFont typeface="+mj-lt"/>
              <a:buAutoNum type="arabicPeriod"/>
              <a:defRPr/>
            </a:pPr>
            <a:r>
              <a:rPr lang="en-US" b="0" dirty="0"/>
              <a:t>The net force applied on each particle is calculated by performing integration of the force field over the surface of the microparticle as done by Banerjee et al. </a:t>
            </a:r>
            <a:endParaRPr lang="en-US" b="0" dirty="0" smtClean="0"/>
          </a:p>
          <a:p>
            <a:pPr marL="230955" lvl="1" indent="-230955" defTabSz="923818">
              <a:buFont typeface="+mj-lt"/>
              <a:buAutoNum type="arabicPeriod"/>
              <a:defRPr/>
            </a:pPr>
            <a:r>
              <a:rPr lang="en-US" b="0" dirty="0" smtClean="0"/>
              <a:t>Once</a:t>
            </a:r>
            <a:r>
              <a:rPr lang="en-US" b="0" baseline="0" dirty="0" smtClean="0"/>
              <a:t> </a:t>
            </a:r>
            <a:r>
              <a:rPr lang="en-US" b="0" baseline="0" dirty="0"/>
              <a:t>we compute </a:t>
            </a:r>
            <a:r>
              <a:rPr lang="en-US" b="0" dirty="0"/>
              <a:t>the </a:t>
            </a:r>
            <a:r>
              <a:rPr lang="en-US" b="0" baseline="0" dirty="0"/>
              <a:t>force applied by each ray, we integrate the </a:t>
            </a:r>
            <a:r>
              <a:rPr lang="en-US" b="0" dirty="0"/>
              <a:t>results </a:t>
            </a:r>
            <a:r>
              <a:rPr lang="en-US" b="0" baseline="0" dirty="0" smtClean="0"/>
              <a:t>to </a:t>
            </a:r>
            <a:r>
              <a:rPr lang="en-US" b="0" baseline="0" dirty="0"/>
              <a:t>find the net </a:t>
            </a:r>
            <a:r>
              <a:rPr lang="en-US" b="0" baseline="0" dirty="0" smtClean="0"/>
              <a:t>force.</a:t>
            </a:r>
          </a:p>
          <a:p>
            <a:pPr marL="230955" lvl="1" indent="-230955" defTabSz="923818">
              <a:buFont typeface="+mj-lt"/>
              <a:buAutoNum type="arabicPeriod"/>
              <a:defRPr/>
            </a:pPr>
            <a:r>
              <a:rPr lang="en-US" b="0" baseline="0" dirty="0" smtClean="0"/>
              <a:t>The </a:t>
            </a:r>
            <a:r>
              <a:rPr lang="en-US" b="0" baseline="0" dirty="0"/>
              <a:t>output of the earlier steps are saved in </a:t>
            </a:r>
            <a:r>
              <a:rPr lang="en-US" b="0" dirty="0"/>
              <a:t>the </a:t>
            </a:r>
            <a:r>
              <a:rPr lang="en-US" b="0" baseline="0" dirty="0"/>
              <a:t>GPU. So we </a:t>
            </a:r>
            <a:r>
              <a:rPr lang="en-US" b="0" dirty="0"/>
              <a:t>also </a:t>
            </a:r>
            <a:r>
              <a:rPr lang="en-US" b="0" baseline="0" dirty="0"/>
              <a:t>perform the force integration step </a:t>
            </a:r>
            <a:r>
              <a:rPr lang="en-US" b="0" baseline="0" dirty="0" smtClean="0"/>
              <a:t>in </a:t>
            </a:r>
            <a:r>
              <a:rPr lang="en-US" b="0" dirty="0"/>
              <a:t>the </a:t>
            </a:r>
            <a:r>
              <a:rPr lang="en-US" b="0" baseline="0" dirty="0"/>
              <a:t>GPU to save </a:t>
            </a:r>
            <a:r>
              <a:rPr lang="en-US" b="0" dirty="0"/>
              <a:t>time by eliminating a </a:t>
            </a:r>
            <a:r>
              <a:rPr lang="en-US" b="0" baseline="0" dirty="0" smtClean="0"/>
              <a:t>transfer delay.</a:t>
            </a:r>
          </a:p>
          <a:p>
            <a:pPr marL="230955" lvl="1" indent="-230955" defTabSz="923818">
              <a:buFont typeface="+mj-lt"/>
              <a:buAutoNum type="arabicPeriod"/>
              <a:defRPr/>
            </a:pPr>
            <a:r>
              <a:rPr lang="en-US" b="0" baseline="0" dirty="0" smtClean="0"/>
              <a:t>We </a:t>
            </a:r>
            <a:r>
              <a:rPr lang="en-US" b="0" baseline="0" dirty="0"/>
              <a:t>perform a parallel prefix sum of the large array once. Then </a:t>
            </a:r>
            <a:r>
              <a:rPr lang="en-US" b="0" dirty="0"/>
              <a:t>final force contribution for each particle is calculated by subtracting appropriate entries from the segment boundaries of each component</a:t>
            </a:r>
          </a:p>
        </p:txBody>
      </p:sp>
      <p:sp>
        <p:nvSpPr>
          <p:cNvPr id="4" name="Slide Number Placeholder 3"/>
          <p:cNvSpPr>
            <a:spLocks noGrp="1"/>
          </p:cNvSpPr>
          <p:nvPr>
            <p:ph type="sldNum" sz="quarter" idx="10"/>
          </p:nvPr>
        </p:nvSpPr>
        <p:spPr/>
        <p:txBody>
          <a:bodyPr/>
          <a:lstStyle/>
          <a:p>
            <a:fld id="{7143F9E2-91C7-4029-A147-D723E18EF7D0}" type="slidenum">
              <a:rPr lang="en-US" smtClean="0"/>
              <a:t>15</a:t>
            </a:fld>
            <a:endParaRPr lang="en-US"/>
          </a:p>
        </p:txBody>
      </p:sp>
    </p:spTree>
    <p:extLst>
      <p:ext uri="{BB962C8B-B14F-4D97-AF65-F5344CB8AC3E}">
        <p14:creationId xmlns:p14="http://schemas.microsoft.com/office/powerpoint/2010/main" val="94775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complete GPU pipeline.</a:t>
            </a:r>
          </a:p>
          <a:p>
            <a:endParaRPr lang="en-US" dirty="0" smtClean="0"/>
          </a:p>
          <a:p>
            <a:r>
              <a:rPr lang="en-US" dirty="0" smtClean="0"/>
              <a:t>Constant memory</a:t>
            </a:r>
            <a:r>
              <a:rPr lang="en-US" baseline="0" dirty="0" smtClean="0"/>
              <a:t> are small but faster than global memory. So we save </a:t>
            </a:r>
            <a:r>
              <a:rPr lang="en-US" dirty="0" smtClean="0"/>
              <a:t>properties of the laser and the 3D grid into the constant GPU memory.</a:t>
            </a:r>
            <a:r>
              <a:rPr lang="en-US" baseline="0" dirty="0" smtClean="0"/>
              <a:t> And</a:t>
            </a:r>
            <a:r>
              <a:rPr lang="en-US" dirty="0" smtClean="0"/>
              <a:t> the properties of the particles and the 3D grid cells are saved in the global GPU memory.</a:t>
            </a:r>
          </a:p>
          <a:p>
            <a:endParaRPr lang="en-US" dirty="0" smtClean="0"/>
          </a:p>
          <a:p>
            <a:r>
              <a:rPr lang="en-US" dirty="0" smtClean="0"/>
              <a:t>We then perform ray-object intersection and force per ray calculation. The output is written to a large global memory array.</a:t>
            </a:r>
          </a:p>
          <a:p>
            <a:endParaRPr lang="en-US" dirty="0" smtClean="0"/>
          </a:p>
          <a:p>
            <a:r>
              <a:rPr lang="en-US" dirty="0" smtClean="0"/>
              <a:t>Parallel-prefix sum is</a:t>
            </a:r>
            <a:r>
              <a:rPr lang="en-US" baseline="0" dirty="0" smtClean="0"/>
              <a:t> executed on the large global memory array.</a:t>
            </a:r>
          </a:p>
          <a:p>
            <a:endParaRPr lang="en-US" dirty="0" smtClean="0"/>
          </a:p>
          <a:p>
            <a:r>
              <a:rPr lang="en-US" dirty="0" smtClean="0"/>
              <a:t>Segmentation/Final force calculating kernel finds the proper segment boundaries for each component and subtracts necessary amount from the boundaries to compute the final result</a:t>
            </a:r>
          </a:p>
          <a:p>
            <a:endParaRPr lang="en-US" dirty="0" smtClean="0"/>
          </a:p>
          <a:p>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143F9E2-91C7-4029-A147-D723E18EF7D0}" type="slidenum">
              <a:rPr lang="en-US" smtClean="0"/>
              <a:t>16</a:t>
            </a:fld>
            <a:endParaRPr lang="en-US"/>
          </a:p>
        </p:txBody>
      </p:sp>
    </p:spTree>
    <p:extLst>
      <p:ext uri="{BB962C8B-B14F-4D97-AF65-F5344CB8AC3E}">
        <p14:creationId xmlns:p14="http://schemas.microsoft.com/office/powerpoint/2010/main" val="244556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dirty="0" smtClean="0"/>
              <a:t>Precision</a:t>
            </a:r>
            <a:r>
              <a:rPr lang="en-US" baseline="0" dirty="0" smtClean="0"/>
              <a:t> by computing </a:t>
            </a:r>
            <a:r>
              <a:rPr lang="en-US" baseline="0" smtClean="0"/>
              <a:t>relative error (based on LAPACK http://www.netlib.org/lapack/lug/node75.html)</a:t>
            </a:r>
            <a:endParaRPr lang="en-US" baseline="0" dirty="0" smtClean="0"/>
          </a:p>
          <a:p>
            <a:pPr marL="230955" indent="-230955">
              <a:buFont typeface="+mj-lt"/>
              <a:buAutoNum type="arabicPeriod"/>
            </a:pPr>
            <a:r>
              <a:rPr lang="en-US" b="0" dirty="0" smtClean="0"/>
              <a:t>Against </a:t>
            </a:r>
            <a:r>
              <a:rPr lang="en-US" b="0" dirty="0" err="1" smtClean="0"/>
              <a:t>Ashkin’s</a:t>
            </a:r>
            <a:r>
              <a:rPr lang="en-US" b="0" dirty="0" smtClean="0"/>
              <a:t> CPU-based </a:t>
            </a:r>
            <a:r>
              <a:rPr lang="en-US" dirty="0"/>
              <a:t>method </a:t>
            </a:r>
            <a:r>
              <a:rPr lang="en-US" dirty="0" smtClean="0"/>
              <a:t>double </a:t>
            </a:r>
            <a:r>
              <a:rPr lang="en-US" dirty="0"/>
              <a:t>precision floating-point arithmetic. </a:t>
            </a:r>
          </a:p>
          <a:p>
            <a:pPr marL="230955" indent="-230955">
              <a:buFont typeface="+mj-lt"/>
              <a:buAutoNum type="arabicPeriod"/>
            </a:pPr>
            <a:r>
              <a:rPr lang="en-US" dirty="0" smtClean="0"/>
              <a:t>The relative </a:t>
            </a:r>
            <a:r>
              <a:rPr lang="en-US" dirty="0"/>
              <a:t>error decreases as the number of rays increases.  </a:t>
            </a:r>
            <a:endParaRPr lang="en-US" dirty="0" smtClean="0"/>
          </a:p>
          <a:p>
            <a:pPr marL="230955" indent="-230955">
              <a:buFont typeface="+mj-lt"/>
              <a:buAutoNum type="arabicPeriod"/>
            </a:pPr>
            <a:r>
              <a:rPr lang="en-US" dirty="0" smtClean="0"/>
              <a:t>For </a:t>
            </a:r>
            <a:r>
              <a:rPr lang="en-US" dirty="0"/>
              <a:t>NMF based computation, the relative error decreases at first and then fluctuates slightly as we increase the number of rays. This is because we discretized input angles while creating the mapping table. </a:t>
            </a:r>
            <a:r>
              <a:rPr lang="en-US" b="0" dirty="0"/>
              <a:t>This addition </a:t>
            </a:r>
            <a:r>
              <a:rPr lang="en-US" dirty="0"/>
              <a:t>of rays while keeping the size of the mapping table constant can increase the amount of error. </a:t>
            </a:r>
          </a:p>
          <a:p>
            <a:pPr marL="230955" indent="-230955">
              <a:buFont typeface="+mj-lt"/>
              <a:buAutoNum type="arabicPeriod"/>
            </a:pPr>
            <a:r>
              <a:rPr lang="en-US" dirty="0"/>
              <a:t>When the error gets too small (&lt;&lt;.0001) error fluctuates due to few checks put in all of the methods to prevent floating point errors.</a:t>
            </a:r>
          </a:p>
          <a:p>
            <a:pPr marL="230955" indent="-230955">
              <a:buFont typeface="+mj-lt"/>
              <a:buAutoNum type="arabicPeriod"/>
            </a:pPr>
            <a:r>
              <a:rPr lang="en-US" dirty="0"/>
              <a:t>Floating point precision error is kept low by performing </a:t>
            </a:r>
            <a:r>
              <a:rPr lang="en-US" b="0" dirty="0"/>
              <a:t>the </a:t>
            </a:r>
            <a:r>
              <a:rPr lang="en-US" dirty="0"/>
              <a:t>intersection/force </a:t>
            </a:r>
            <a:r>
              <a:rPr lang="en-US" b="0" dirty="0"/>
              <a:t>computations </a:t>
            </a:r>
            <a:r>
              <a:rPr lang="en-US" dirty="0"/>
              <a:t>close to the origin ( zero ). </a:t>
            </a:r>
          </a:p>
          <a:p>
            <a:endParaRPr lang="en-US" dirty="0"/>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17</a:t>
            </a:fld>
            <a:endParaRPr lang="en-US"/>
          </a:p>
        </p:txBody>
      </p:sp>
    </p:spTree>
    <p:extLst>
      <p:ext uri="{BB962C8B-B14F-4D97-AF65-F5344CB8AC3E}">
        <p14:creationId xmlns:p14="http://schemas.microsoft.com/office/powerpoint/2010/main" val="1603663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dirty="0"/>
              <a:t>We performed force calculations using a laser beam and 32 interacting microparticles computed 5000 times placed in different locations. </a:t>
            </a:r>
          </a:p>
          <a:p>
            <a:pPr marL="230955" indent="-230955">
              <a:buFont typeface="+mj-lt"/>
              <a:buAutoNum type="arabicPeriod"/>
            </a:pPr>
            <a:r>
              <a:rPr lang="en-US" dirty="0"/>
              <a:t>The ray tracing methods can capture the interaction of a laser with multiple particles while Ashkin’s traditional method can only capture </a:t>
            </a:r>
            <a:r>
              <a:rPr lang="en-US" b="0" dirty="0"/>
              <a:t>the </a:t>
            </a:r>
            <a:r>
              <a:rPr lang="en-US" dirty="0"/>
              <a:t>interaction of the laser with </a:t>
            </a:r>
            <a:r>
              <a:rPr lang="en-US" b="0" dirty="0"/>
              <a:t>one </a:t>
            </a:r>
            <a:r>
              <a:rPr lang="en-US" dirty="0"/>
              <a:t>particle at a time </a:t>
            </a:r>
            <a:r>
              <a:rPr lang="en-US" b="0" dirty="0"/>
              <a:t>and </a:t>
            </a:r>
            <a:r>
              <a:rPr lang="en-US" b="0" dirty="0" smtClean="0"/>
              <a:t>does </a:t>
            </a:r>
            <a:r>
              <a:rPr lang="en-US" b="0" dirty="0"/>
              <a:t>not take into account </a:t>
            </a:r>
            <a:r>
              <a:rPr lang="en-US" dirty="0"/>
              <a:t>shadowing effects. </a:t>
            </a:r>
          </a:p>
          <a:p>
            <a:pPr marL="230955" indent="-230955">
              <a:buFont typeface="+mj-lt"/>
              <a:buAutoNum type="arabicPeriod"/>
            </a:pPr>
            <a:r>
              <a:rPr lang="en-US" dirty="0"/>
              <a:t>For the second experiment, we also show the performance difference </a:t>
            </a:r>
            <a:r>
              <a:rPr lang="en-US" b="0" dirty="0"/>
              <a:t>that occurs when using </a:t>
            </a:r>
            <a:r>
              <a:rPr lang="en-US" dirty="0"/>
              <a:t>a data structure while doing ray tracing.</a:t>
            </a:r>
          </a:p>
          <a:p>
            <a:pPr marL="230955" indent="-230955">
              <a:buFont typeface="+mj-lt"/>
              <a:buAutoNum type="arabicPeriod"/>
            </a:pPr>
            <a:r>
              <a:rPr lang="en-US" b="0" dirty="0"/>
              <a:t>The </a:t>
            </a:r>
            <a:r>
              <a:rPr lang="en-US" dirty="0"/>
              <a:t>GPU-based force calculation that uses </a:t>
            </a:r>
            <a:r>
              <a:rPr lang="en-US" b="0" dirty="0"/>
              <a:t>the </a:t>
            </a:r>
            <a:r>
              <a:rPr lang="en-US" dirty="0"/>
              <a:t>grid based data structure is about a 66 times faster than </a:t>
            </a:r>
            <a:r>
              <a:rPr lang="en-US" b="0" dirty="0" smtClean="0"/>
              <a:t>Ashkin’s </a:t>
            </a:r>
            <a:r>
              <a:rPr lang="en-US" b="0" dirty="0"/>
              <a:t>traditional </a:t>
            </a:r>
            <a:r>
              <a:rPr lang="en-US" dirty="0"/>
              <a:t>method</a:t>
            </a:r>
            <a:r>
              <a:rPr lang="en-US" b="0" dirty="0"/>
              <a:t>,</a:t>
            </a:r>
            <a:r>
              <a:rPr lang="en-US" dirty="0"/>
              <a:t> and about 10 times faster than its CPU-based ray tracing analog when 256 </a:t>
            </a:r>
            <a:r>
              <a:rPr lang="en-US" dirty="0" err="1"/>
              <a:t>sq</a:t>
            </a:r>
            <a:r>
              <a:rPr lang="en-US" dirty="0"/>
              <a:t> rays are used to represent the laser beam.</a:t>
            </a:r>
          </a:p>
          <a:p>
            <a:endParaRPr lang="en-US" b="1" dirty="0" smtClean="0"/>
          </a:p>
          <a:p>
            <a:r>
              <a:rPr lang="en-US" b="1" dirty="0" smtClean="0"/>
              <a:t>No Grid</a:t>
            </a:r>
          </a:p>
          <a:p>
            <a:r>
              <a:rPr lang="en-US" dirty="0"/>
              <a:t>More intersection</a:t>
            </a:r>
          </a:p>
          <a:p>
            <a:r>
              <a:rPr lang="en-US" dirty="0"/>
              <a:t>Coalesced read of sphere particles</a:t>
            </a:r>
          </a:p>
          <a:p>
            <a:endParaRPr lang="en-US" dirty="0"/>
          </a:p>
          <a:p>
            <a:r>
              <a:rPr lang="en-US" b="1" dirty="0"/>
              <a:t>With Grid</a:t>
            </a:r>
          </a:p>
          <a:p>
            <a:r>
              <a:rPr lang="en-US" dirty="0"/>
              <a:t>Cost of creation grid</a:t>
            </a:r>
          </a:p>
          <a:p>
            <a:r>
              <a:rPr lang="en-US" dirty="0"/>
              <a:t>Transfer mesh data</a:t>
            </a:r>
          </a:p>
          <a:p>
            <a:r>
              <a:rPr lang="en-US" dirty="0"/>
              <a:t>Non coalesced memory access for grid</a:t>
            </a:r>
          </a:p>
          <a:p>
            <a:r>
              <a:rPr lang="fr-FR" dirty="0"/>
              <a:t>Non </a:t>
            </a:r>
            <a:r>
              <a:rPr lang="fr-FR" dirty="0" err="1"/>
              <a:t>coalesced</a:t>
            </a:r>
            <a:r>
              <a:rPr lang="fr-FR" dirty="0"/>
              <a:t> memory </a:t>
            </a:r>
            <a:r>
              <a:rPr lang="fr-FR" dirty="0" err="1"/>
              <a:t>access</a:t>
            </a:r>
            <a:r>
              <a:rPr lang="fr-FR" dirty="0"/>
              <a:t> for </a:t>
            </a:r>
            <a:r>
              <a:rPr lang="fr-FR" dirty="0" err="1"/>
              <a:t>sphere</a:t>
            </a:r>
            <a:r>
              <a:rPr lang="fr-FR" dirty="0"/>
              <a:t> </a:t>
            </a:r>
            <a:r>
              <a:rPr lang="fr-FR" dirty="0" err="1"/>
              <a:t>particles</a:t>
            </a:r>
            <a:r>
              <a:rPr lang="fr-FR" dirty="0"/>
              <a:t> </a:t>
            </a:r>
            <a:r>
              <a:rPr lang="fr-FR" dirty="0" err="1"/>
              <a:t>reads</a:t>
            </a:r>
            <a:endParaRPr lang="fr-FR" dirty="0"/>
          </a:p>
          <a:p>
            <a:r>
              <a:rPr lang="en-US" dirty="0"/>
              <a:t>Multiple branches</a:t>
            </a:r>
          </a:p>
          <a:p>
            <a:r>
              <a:rPr lang="en-US" dirty="0"/>
              <a:t>3D-DDA algorithm</a:t>
            </a:r>
          </a:p>
          <a:p>
            <a:endParaRPr lang="en-US" dirty="0"/>
          </a:p>
          <a:p>
            <a:r>
              <a:rPr lang="en-US" b="1" dirty="0"/>
              <a:t>Computation is faster than memory access</a:t>
            </a:r>
          </a:p>
          <a:p>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18</a:t>
            </a:fld>
            <a:endParaRPr lang="en-US"/>
          </a:p>
        </p:txBody>
      </p:sp>
    </p:spTree>
    <p:extLst>
      <p:ext uri="{BB962C8B-B14F-4D97-AF65-F5344CB8AC3E}">
        <p14:creationId xmlns:p14="http://schemas.microsoft.com/office/powerpoint/2010/main" val="58141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a:t>Here we show how </a:t>
            </a:r>
            <a:r>
              <a:rPr lang="en-US" dirty="0"/>
              <a:t>shadowing effects </a:t>
            </a:r>
            <a:r>
              <a:rPr lang="en-US" b="0" dirty="0"/>
              <a:t>significantly </a:t>
            </a:r>
            <a:r>
              <a:rPr lang="en-US" dirty="0"/>
              <a:t>changes </a:t>
            </a:r>
            <a:r>
              <a:rPr lang="en-US" b="0" dirty="0"/>
              <a:t>the force </a:t>
            </a:r>
            <a:r>
              <a:rPr lang="en-US" b="0" dirty="0" smtClean="0"/>
              <a:t>applied</a:t>
            </a:r>
            <a:r>
              <a:rPr lang="en-US" dirty="0"/>
              <a:t>. This can change the behavior of the optical traps. </a:t>
            </a:r>
          </a:p>
          <a:p>
            <a:pPr marL="230955" indent="-230955">
              <a:buFont typeface="+mj-lt"/>
              <a:buAutoNum type="arabicPeriod"/>
            </a:pPr>
            <a:r>
              <a:rPr lang="en-US" dirty="0"/>
              <a:t>Experimentally validating the results of simulations is challenging. There is no direct way to measure force. </a:t>
            </a:r>
          </a:p>
          <a:p>
            <a:pPr marL="230955" indent="-230955">
              <a:buFont typeface="+mj-lt"/>
              <a:buAutoNum type="arabicPeriod"/>
            </a:pPr>
            <a:r>
              <a:rPr lang="en-US" dirty="0"/>
              <a:t>The force needs to be inferred from the observed motion. This requires a high speed image capture, accounting for the Brownian motion, and accounting for image blurring due to motion in the z-direction. </a:t>
            </a:r>
          </a:p>
          <a:p>
            <a:pPr marL="230955" indent="-230955">
              <a:buFont typeface="+mj-lt"/>
              <a:buAutoNum type="arabicPeriod"/>
            </a:pPr>
            <a:r>
              <a:rPr lang="en-US" dirty="0"/>
              <a:t>We are currently in the process of designing experiments to record particle trajectories in the presence and absence of shadowing phenomena.</a:t>
            </a:r>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19</a:t>
            </a:fld>
            <a:endParaRPr lang="en-US"/>
          </a:p>
        </p:txBody>
      </p:sp>
    </p:spTree>
    <p:extLst>
      <p:ext uri="{BB962C8B-B14F-4D97-AF65-F5344CB8AC3E}">
        <p14:creationId xmlns:p14="http://schemas.microsoft.com/office/powerpoint/2010/main" val="178219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Optical</a:t>
            </a:r>
            <a:r>
              <a:rPr lang="en-US" baseline="0" dirty="0" smtClean="0"/>
              <a:t> tweezers system was first introduced by </a:t>
            </a:r>
            <a:r>
              <a:rPr lang="en-US" dirty="0" smtClean="0"/>
              <a:t>Arthur Ashkin in 1986.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uses light to manipulate micron-sized particles.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It is widely used by scientist</a:t>
            </a:r>
            <a:r>
              <a:rPr lang="en-US" baseline="0" dirty="0" smtClean="0"/>
              <a:t> </a:t>
            </a:r>
            <a:r>
              <a:rPr lang="en-US" dirty="0" smtClean="0"/>
              <a:t>to manipulate and study microparticles </a:t>
            </a:r>
            <a:r>
              <a:rPr lang="en-US" sz="1200" b="0" i="0" u="none" strike="noStrike" kern="1200" baseline="0" dirty="0" smtClean="0">
                <a:solidFill>
                  <a:schemeClr val="tx1"/>
                </a:solidFill>
                <a:latin typeface="+mn-lt"/>
                <a:ea typeface="+mn-ea"/>
                <a:cs typeface="+mn-cs"/>
              </a:rPr>
              <a:t>such as dielectric spheres, cells, DNA, bacteria, and virus.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They are often used in creating assembly of micro- and </a:t>
            </a:r>
            <a:r>
              <a:rPr lang="en-US" sz="1200" b="0" i="0" u="none" strike="noStrike" kern="1200" baseline="0" dirty="0" err="1" smtClean="0">
                <a:solidFill>
                  <a:schemeClr val="tx1"/>
                </a:solidFill>
                <a:latin typeface="+mn-lt"/>
                <a:ea typeface="+mn-ea"/>
                <a:cs typeface="+mn-cs"/>
              </a:rPr>
              <a:t>nano</a:t>
            </a:r>
            <a:r>
              <a:rPr lang="en-US" sz="1200" b="0" i="0" u="none" strike="noStrike" kern="1200" baseline="0" dirty="0" smtClean="0">
                <a:solidFill>
                  <a:schemeClr val="tx1"/>
                </a:solidFill>
                <a:latin typeface="+mn-lt"/>
                <a:ea typeface="+mn-ea"/>
                <a:cs typeface="+mn-cs"/>
              </a:rPr>
              <a:t>-scaled components to make a functional device due to the extensive range of positioning and orienting capabilities of the system.</a:t>
            </a:r>
          </a:p>
          <a:p>
            <a:endParaRPr lang="en-US" sz="1200" b="0" i="0" u="none" strike="noStrike" kern="1200" baseline="0" dirty="0" smtClean="0">
              <a:solidFill>
                <a:schemeClr val="tx1"/>
              </a:solidFill>
              <a:latin typeface="+mn-lt"/>
              <a:ea typeface="+mn-ea"/>
              <a:cs typeface="+mn-cs"/>
            </a:endParaRPr>
          </a:p>
          <a:p>
            <a:r>
              <a:rPr lang="en-US" dirty="0" smtClean="0"/>
              <a:t>Optical tweezers is</a:t>
            </a:r>
            <a:r>
              <a:rPr lang="en-US" baseline="0" dirty="0" smtClean="0"/>
              <a:t> used extensively in biology</a:t>
            </a:r>
          </a:p>
          <a:p>
            <a:endParaRPr lang="en-US" baseline="0" dirty="0" smtClean="0"/>
          </a:p>
          <a:p>
            <a:r>
              <a:rPr lang="en-US" baseline="0" dirty="0" smtClean="0"/>
              <a:t>Here are few applications</a:t>
            </a:r>
          </a:p>
          <a:p>
            <a:endParaRPr lang="en-US" baseline="0" dirty="0" smtClean="0"/>
          </a:p>
          <a:p>
            <a:r>
              <a:rPr lang="en-US" baseline="0" dirty="0" smtClean="0"/>
              <a:t>Stretching RBC – </a:t>
            </a:r>
            <a:r>
              <a:rPr lang="en-US" sz="1200" kern="1200" dirty="0" smtClean="0">
                <a:solidFill>
                  <a:schemeClr val="tx1"/>
                </a:solidFill>
                <a:effectLst/>
                <a:latin typeface="+mn-lt"/>
                <a:ea typeface="+mn-ea"/>
                <a:cs typeface="+mn-cs"/>
              </a:rPr>
              <a:t>show that the parasite-invaded cell loses its ability to stretch</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Stretching DNA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Rotating bacteria cell - apply OT to rotate the cell and measure its elastic properties</a:t>
            </a:r>
          </a:p>
          <a:p>
            <a:r>
              <a:rPr lang="en-US" baseline="0" dirty="0" smtClean="0"/>
              <a:t>Stretching Myosin molecule – measure force by using feedback enhanced OT. Beads on actin filament. Record interaction of single myosin and actin </a:t>
            </a:r>
            <a:r>
              <a:rPr lang="en-US" baseline="0" dirty="0" err="1" smtClean="0"/>
              <a:t>flilament</a:t>
            </a:r>
            <a:r>
              <a:rPr lang="en-US" baseline="0" dirty="0" smtClean="0"/>
              <a:t>.</a:t>
            </a:r>
          </a:p>
          <a:p>
            <a:r>
              <a:rPr lang="en-US" baseline="0" dirty="0" smtClean="0"/>
              <a:t>Cell sorting – Sort out different type of cell based on size and refractive index by using optical tweezers.</a:t>
            </a:r>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2</a:t>
            </a:fld>
            <a:endParaRPr lang="en-US"/>
          </a:p>
        </p:txBody>
      </p:sp>
    </p:spTree>
    <p:extLst>
      <p:ext uri="{BB962C8B-B14F-4D97-AF65-F5344CB8AC3E}">
        <p14:creationId xmlns:p14="http://schemas.microsoft.com/office/powerpoint/2010/main" val="1209941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smtClean="0"/>
              <a:t>The system is calibrated by estimating the laser power at the objective lens by trapping a freely diffusing particle and observing its velocity as it falls into the trap.</a:t>
            </a:r>
          </a:p>
          <a:p>
            <a:pPr marL="230955" indent="-230955">
              <a:buFont typeface="+mj-lt"/>
              <a:buAutoNum type="arabicPeriod"/>
            </a:pPr>
            <a:r>
              <a:rPr lang="en-US" b="0" dirty="0" smtClean="0"/>
              <a:t>We added a repulsive force acting upward in the positive 𝑌 direction in the simulation to model the electrostatic force from the surface that prevents the beads from falling down to the surface.</a:t>
            </a:r>
          </a:p>
          <a:p>
            <a:pPr marL="230955" indent="-230955">
              <a:buFont typeface="+mj-lt"/>
              <a:buAutoNum type="arabicPeriod"/>
            </a:pPr>
            <a:r>
              <a:rPr lang="en-US" b="0" dirty="0" smtClean="0"/>
              <a:t>The distance of each microparticle from the bottom of the surface can vary and they can all have different charges, resulting in different amounts of repulsive force. We estimated the repulsive force based on the observed behavior. </a:t>
            </a:r>
          </a:p>
          <a:p>
            <a:pPr marL="230955" indent="-230955">
              <a:buFont typeface="+mj-lt"/>
              <a:buAutoNum type="arabicPeriod"/>
            </a:pPr>
            <a:r>
              <a:rPr lang="en-US" dirty="0" smtClean="0"/>
              <a:t>Our simulation is able to successfully predict the breaking point for the configurations</a:t>
            </a:r>
          </a:p>
          <a:p>
            <a:pPr marL="230955" lvl="1" indent="-230955" defTabSz="923818">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7143F9E2-91C7-4029-A147-D723E18EF7D0}" type="slidenum">
              <a:rPr lang="en-US" smtClean="0"/>
              <a:t>20</a:t>
            </a:fld>
            <a:endParaRPr lang="en-US"/>
          </a:p>
        </p:txBody>
      </p:sp>
    </p:spTree>
    <p:extLst>
      <p:ext uri="{BB962C8B-B14F-4D97-AF65-F5344CB8AC3E}">
        <p14:creationId xmlns:p14="http://schemas.microsoft.com/office/powerpoint/2010/main" val="2045975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a:t>The GPU-based application computes the forces that are generated when laser beams interact with multiple microparticles. </a:t>
            </a:r>
          </a:p>
          <a:p>
            <a:pPr marL="230955" indent="-230955">
              <a:buFont typeface="+mj-lt"/>
              <a:buAutoNum type="arabicPeriod"/>
            </a:pPr>
            <a:r>
              <a:rPr lang="en-US" b="0" dirty="0"/>
              <a:t>When evaluating the force exerted by a laser beam on 32 interacting particles, our GPU-based application is able to get approximately a 66-fold speedup </a:t>
            </a:r>
            <a:r>
              <a:rPr lang="en-US" b="0" dirty="0" smtClean="0"/>
              <a:t>compared </a:t>
            </a:r>
            <a:r>
              <a:rPr lang="en-US" b="0" dirty="0"/>
              <a:t>to the single core CPU implementation of Ashkin’s traditional </a:t>
            </a:r>
            <a:r>
              <a:rPr lang="en-US" b="0" dirty="0" smtClean="0"/>
              <a:t>approach </a:t>
            </a:r>
            <a:r>
              <a:rPr lang="en-US" b="0" dirty="0"/>
              <a:t>and 10-fold speedup over its single core CPU-based counterpart.</a:t>
            </a:r>
          </a:p>
          <a:p>
            <a:pPr marL="230955" indent="-230955">
              <a:buFont typeface="+mj-lt"/>
              <a:buAutoNum type="arabicPeriod"/>
            </a:pPr>
            <a:r>
              <a:rPr lang="en-US" b="0" dirty="0"/>
              <a:t>We have developed an </a:t>
            </a:r>
            <a:r>
              <a:rPr lang="en-US" b="0" dirty="0" smtClean="0"/>
              <a:t>alternative </a:t>
            </a:r>
            <a:r>
              <a:rPr lang="en-US" b="0" dirty="0"/>
              <a:t>way to calculate the force exerted by the laser that exploits the coherence of the mapping from the incident ray to the components of force and the transmitted ray by using NMF</a:t>
            </a:r>
          </a:p>
          <a:p>
            <a:pPr marL="230955" indent="-230955">
              <a:buFont typeface="+mj-lt"/>
              <a:buAutoNum type="arabicPeriod"/>
            </a:pPr>
            <a:r>
              <a:rPr lang="en-US" dirty="0"/>
              <a:t>Our program is capable of computing the forces exerted by laser beams on multiple microparticles (up to 32) at more than 100Hz</a:t>
            </a:r>
            <a:r>
              <a:rPr lang="en-US" b="0" dirty="0"/>
              <a:t>,</a:t>
            </a:r>
            <a:r>
              <a:rPr lang="en-US" dirty="0"/>
              <a:t> which is a higher rate than that of a typical optical device used for imaging/monitoring the microparticles.</a:t>
            </a:r>
          </a:p>
          <a:p>
            <a:pPr marL="230955" indent="-230955">
              <a:buFont typeface="+mj-lt"/>
              <a:buAutoNum type="arabicPeriod"/>
            </a:pPr>
            <a:r>
              <a:rPr lang="en-US" dirty="0"/>
              <a:t>Our program is also capable of providing visual feedback as it calculates force.</a:t>
            </a:r>
          </a:p>
          <a:p>
            <a:pPr marL="230955" indent="-230955">
              <a:buFont typeface="+mj-lt"/>
              <a:buAutoNum type="arabicPeriod"/>
            </a:pPr>
            <a:r>
              <a:rPr lang="en-US" b="0" dirty="0" smtClean="0"/>
              <a:t>One future direction that can be taken in the research is to design ways to compute the force over a few time steps by taking account of positional changes might provide further speedup. Currently every time step is computed independently. </a:t>
            </a:r>
          </a:p>
          <a:p>
            <a:pPr marL="230955" indent="-230955">
              <a:buFont typeface="+mj-lt"/>
              <a:buAutoNum type="arabicPeriod"/>
            </a:pPr>
            <a:r>
              <a:rPr lang="en-US" b="0" dirty="0" smtClean="0"/>
              <a:t>Another avenue that could be explored is to use sample</a:t>
            </a:r>
            <a:r>
              <a:rPr lang="en-US" b="0" baseline="0" dirty="0" smtClean="0"/>
              <a:t> rays to detect if the micro environment has substantially changed from the last computation. </a:t>
            </a:r>
            <a:r>
              <a:rPr lang="en-US" b="0" dirty="0" smtClean="0"/>
              <a:t>This </a:t>
            </a:r>
            <a:r>
              <a:rPr lang="en-US" b="0" baseline="0" dirty="0" smtClean="0"/>
              <a:t>information </a:t>
            </a:r>
            <a:r>
              <a:rPr lang="en-US" b="0" dirty="0" smtClean="0"/>
              <a:t>could be used </a:t>
            </a:r>
            <a:r>
              <a:rPr lang="en-US" b="0" baseline="0" dirty="0" smtClean="0"/>
              <a:t>to decide if complete new force calculation is required.</a:t>
            </a:r>
            <a:endParaRPr lang="en-US" b="0" dirty="0" smtClean="0"/>
          </a:p>
          <a:p>
            <a:pPr marL="230955" indent="-230955">
              <a:buFont typeface="+mj-lt"/>
              <a:buAutoNum type="arabicPeriod"/>
            </a:pPr>
            <a:endParaRPr lang="en-US" b="0" dirty="0"/>
          </a:p>
          <a:p>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21</a:t>
            </a:fld>
            <a:endParaRPr lang="en-US"/>
          </a:p>
        </p:txBody>
      </p:sp>
    </p:spTree>
    <p:extLst>
      <p:ext uri="{BB962C8B-B14F-4D97-AF65-F5344CB8AC3E}">
        <p14:creationId xmlns:p14="http://schemas.microsoft.com/office/powerpoint/2010/main" val="111848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Computing the force over a few time steps by taking account of changes might provide further speedup. Currently every time step is computed independently. </a:t>
            </a:r>
          </a:p>
          <a:p>
            <a:endParaRPr lang="en-US" dirty="0" smtClean="0"/>
          </a:p>
          <a:p>
            <a:r>
              <a:rPr lang="en-US" dirty="0" smtClean="0"/>
              <a:t>Perform experimental investigation to validate our computational model by performing tests on scenarios that can be validated experimentally.</a:t>
            </a:r>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22</a:t>
            </a:fld>
            <a:endParaRPr lang="en-US"/>
          </a:p>
        </p:txBody>
      </p:sp>
    </p:spTree>
    <p:extLst>
      <p:ext uri="{BB962C8B-B14F-4D97-AF65-F5344CB8AC3E}">
        <p14:creationId xmlns:p14="http://schemas.microsoft.com/office/powerpoint/2010/main" val="39499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compare the timings of various methods: </a:t>
            </a:r>
            <a:r>
              <a:rPr lang="en-US" sz="1200" b="0" i="0" u="none" strike="noStrike" kern="1200" baseline="0" dirty="0" err="1" smtClean="0">
                <a:solidFill>
                  <a:schemeClr val="tx1"/>
                </a:solidFill>
                <a:latin typeface="+mn-lt"/>
                <a:ea typeface="+mn-ea"/>
                <a:cs typeface="+mn-cs"/>
              </a:rPr>
              <a:t>Ashkin’s</a:t>
            </a:r>
            <a:r>
              <a:rPr lang="en-US" sz="1200" b="0" i="0" u="none" strike="noStrike" kern="1200" baseline="0" dirty="0" smtClean="0">
                <a:solidFill>
                  <a:schemeClr val="tx1"/>
                </a:solidFill>
                <a:latin typeface="+mn-lt"/>
                <a:ea typeface="+mn-ea"/>
                <a:cs typeface="+mn-cs"/>
              </a:rPr>
              <a:t> traditional, CPU-based ray tracing, GPU-based method that uses NMF, and GPU-based ray tracing methods using single and double precision floating-point arithmetic.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the first experiment, we perform force calculations on a single microparticle 5000 times placed in different locations around the focal point of the laser beam.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also vary the number of rays that are used to describe the laser beam. As shown in Table 1, when only one microparticle and 256sq rays are used to represent the laser beam, the GPU-based force calculation is about a 34 times faster than </a:t>
            </a:r>
            <a:r>
              <a:rPr lang="en-US" sz="1200" b="0" i="0" u="none" strike="noStrike" kern="1200" baseline="0" dirty="0" err="1" smtClean="0">
                <a:solidFill>
                  <a:schemeClr val="tx1"/>
                </a:solidFill>
                <a:latin typeface="+mn-lt"/>
                <a:ea typeface="+mn-ea"/>
                <a:cs typeface="+mn-cs"/>
              </a:rPr>
              <a:t>Ashkin’s</a:t>
            </a:r>
            <a:r>
              <a:rPr lang="en-US" sz="1200" b="0" i="0" u="none" strike="noStrike" kern="1200" baseline="0" dirty="0" smtClean="0">
                <a:solidFill>
                  <a:schemeClr val="tx1"/>
                </a:solidFill>
                <a:latin typeface="+mn-lt"/>
                <a:ea typeface="+mn-ea"/>
                <a:cs typeface="+mn-cs"/>
              </a:rPr>
              <a:t> method.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CPU based ray-tracing method performs slightly slower than </a:t>
            </a:r>
            <a:r>
              <a:rPr lang="en-US" sz="1200" b="0" i="0" u="none" strike="noStrike" kern="1200" baseline="0" dirty="0" err="1" smtClean="0">
                <a:solidFill>
                  <a:schemeClr val="tx1"/>
                </a:solidFill>
                <a:latin typeface="+mn-lt"/>
                <a:ea typeface="+mn-ea"/>
                <a:cs typeface="+mn-cs"/>
              </a:rPr>
              <a:t>Ashkin’t</a:t>
            </a:r>
            <a:r>
              <a:rPr lang="en-US" sz="1200" b="0" i="0" u="none" strike="noStrike" kern="1200" baseline="0" dirty="0" smtClean="0">
                <a:solidFill>
                  <a:schemeClr val="tx1"/>
                </a:solidFill>
                <a:latin typeface="+mn-lt"/>
                <a:ea typeface="+mn-ea"/>
                <a:cs typeface="+mn-cs"/>
              </a:rPr>
              <a:t> traditional method because ray-tracing engine performs extra step which is checking if the transmitted ray intersects with any objects.</a:t>
            </a:r>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28</a:t>
            </a:fld>
            <a:endParaRPr lang="en-US"/>
          </a:p>
        </p:txBody>
      </p:sp>
    </p:spTree>
    <p:extLst>
      <p:ext uri="{BB962C8B-B14F-4D97-AF65-F5344CB8AC3E}">
        <p14:creationId xmlns:p14="http://schemas.microsoft.com/office/powerpoint/2010/main" val="77056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compare the timings of various methods: </a:t>
            </a:r>
            <a:r>
              <a:rPr lang="en-US" sz="1200" b="0" i="0" u="none" strike="noStrike" kern="1200" baseline="0" dirty="0" err="1" smtClean="0">
                <a:solidFill>
                  <a:schemeClr val="tx1"/>
                </a:solidFill>
                <a:latin typeface="+mn-lt"/>
                <a:ea typeface="+mn-ea"/>
                <a:cs typeface="+mn-cs"/>
              </a:rPr>
              <a:t>Ashkin’s</a:t>
            </a:r>
            <a:r>
              <a:rPr lang="en-US" sz="1200" b="0" i="0" u="none" strike="noStrike" kern="1200" baseline="0" dirty="0" smtClean="0">
                <a:solidFill>
                  <a:schemeClr val="tx1"/>
                </a:solidFill>
                <a:latin typeface="+mn-lt"/>
                <a:ea typeface="+mn-ea"/>
                <a:cs typeface="+mn-cs"/>
              </a:rPr>
              <a:t> traditional, CPU-based ray tracing, GPU-based method that uses NMF, and GPU-based ray tracing methods using single and double precision floating-point arithmetic.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the first experiment, we perform force calculations on a single microparticle 5000 times placed in different locations around the focal point of the laser beam.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also vary the number of rays that are used to describe the laser beam. As shown in Table 1, when only one microparticle and 256sq rays are used to represent the laser beam, the GPU-based force calculation is about a 34 times faster than </a:t>
            </a:r>
            <a:r>
              <a:rPr lang="en-US" sz="1200" b="0" i="0" u="none" strike="noStrike" kern="1200" baseline="0" dirty="0" err="1" smtClean="0">
                <a:solidFill>
                  <a:schemeClr val="tx1"/>
                </a:solidFill>
                <a:latin typeface="+mn-lt"/>
                <a:ea typeface="+mn-ea"/>
                <a:cs typeface="+mn-cs"/>
              </a:rPr>
              <a:t>Ashkin’s</a:t>
            </a:r>
            <a:r>
              <a:rPr lang="en-US" sz="1200" b="0" i="0" u="none" strike="noStrike" kern="1200" baseline="0" dirty="0" smtClean="0">
                <a:solidFill>
                  <a:schemeClr val="tx1"/>
                </a:solidFill>
                <a:latin typeface="+mn-lt"/>
                <a:ea typeface="+mn-ea"/>
                <a:cs typeface="+mn-cs"/>
              </a:rPr>
              <a:t> method.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CPU based ray-tracing method performs slightly slower than </a:t>
            </a:r>
            <a:r>
              <a:rPr lang="en-US" sz="1200" b="0" i="0" u="none" strike="noStrike" kern="1200" baseline="0" dirty="0" err="1" smtClean="0">
                <a:solidFill>
                  <a:schemeClr val="tx1"/>
                </a:solidFill>
                <a:latin typeface="+mn-lt"/>
                <a:ea typeface="+mn-ea"/>
                <a:cs typeface="+mn-cs"/>
              </a:rPr>
              <a:t>Ashkin’t</a:t>
            </a:r>
            <a:r>
              <a:rPr lang="en-US" sz="1200" b="0" i="0" u="none" strike="noStrike" kern="1200" baseline="0" dirty="0" smtClean="0">
                <a:solidFill>
                  <a:schemeClr val="tx1"/>
                </a:solidFill>
                <a:latin typeface="+mn-lt"/>
                <a:ea typeface="+mn-ea"/>
                <a:cs typeface="+mn-cs"/>
              </a:rPr>
              <a:t> traditional method because ray-tracing engine performs extra step which is checking if the transmitted ray intersects with any objects.</a:t>
            </a:r>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29</a:t>
            </a:fld>
            <a:endParaRPr lang="en-US"/>
          </a:p>
        </p:txBody>
      </p:sp>
    </p:spTree>
    <p:extLst>
      <p:ext uri="{BB962C8B-B14F-4D97-AF65-F5344CB8AC3E}">
        <p14:creationId xmlns:p14="http://schemas.microsoft.com/office/powerpoint/2010/main" val="403616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inspected carefully, using a 3D grid causes a slight delay when the numbers of rays or particles are low.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is generally because of the overhead of creating, updating, and transferring the grid to the GPU.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the numbers of rays or particles increases, the 3D grid performs better than the brute-force ray tracing method.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the performance depends on the number of particles, we allow the user to select any desired method.</a:t>
            </a:r>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30</a:t>
            </a:fld>
            <a:endParaRPr lang="en-US"/>
          </a:p>
        </p:txBody>
      </p:sp>
    </p:spTree>
    <p:extLst>
      <p:ext uri="{BB962C8B-B14F-4D97-AF65-F5344CB8AC3E}">
        <p14:creationId xmlns:p14="http://schemas.microsoft.com/office/powerpoint/2010/main" val="214353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228600" lvl="0" indent="-228600">
                  <a:buFont typeface="+mj-lt"/>
                  <a:buAutoNum type="arabicPeriod"/>
                </a:pPr>
                <a:r>
                  <a:rPr lang="en-US" dirty="0" smtClean="0"/>
                  <a:t>We have also compared and validated force calculated using our method against the force computed using stiffness </a:t>
                </a:r>
                <a14:m>
                  <m:oMath xmlns:m="http://schemas.openxmlformats.org/officeDocument/2006/math">
                    <m:r>
                      <a:rPr lang="en-US" i="1" dirty="0" smtClean="0">
                        <a:latin typeface="Cambria Math" panose="02040503050406030204" pitchFamily="18" charset="0"/>
                      </a:rPr>
                      <m:t>𝐹</m:t>
                    </m:r>
                    <m:r>
                      <a:rPr lang="en-US" i="1" dirty="0">
                        <a:latin typeface="Cambria Math" panose="02040503050406030204" pitchFamily="18" charset="0"/>
                      </a:rPr>
                      <m:t>=−</m:t>
                    </m:r>
                    <m:r>
                      <a:rPr lang="en-US" i="1" dirty="0" err="1">
                        <a:latin typeface="Cambria Math" panose="02040503050406030204" pitchFamily="18" charset="0"/>
                      </a:rPr>
                      <m:t>𝑘𝑑</m:t>
                    </m:r>
                  </m:oMath>
                </a14:m>
                <a:r>
                  <a:rPr lang="en-US" dirty="0"/>
                  <a:t>, where </a:t>
                </a:r>
                <a14:m>
                  <m:oMath xmlns:m="http://schemas.openxmlformats.org/officeDocument/2006/math">
                    <m:r>
                      <a:rPr lang="en-US" i="1" dirty="0" smtClean="0">
                        <a:latin typeface="Cambria Math" panose="02040503050406030204" pitchFamily="18" charset="0"/>
                      </a:rPr>
                      <m:t>𝑘</m:t>
                    </m:r>
                  </m:oMath>
                </a14:m>
                <a:r>
                  <a:rPr lang="en-US" dirty="0" smtClean="0"/>
                  <a:t> </a:t>
                </a:r>
                <a:r>
                  <a:rPr lang="en-US" dirty="0"/>
                  <a:t>is the </a:t>
                </a:r>
                <a:r>
                  <a:rPr lang="en-US" dirty="0" smtClean="0"/>
                  <a:t>stiffness (</a:t>
                </a:r>
                <a14:m>
                  <m:oMath xmlns:m="http://schemas.openxmlformats.org/officeDocument/2006/math">
                    <m:r>
                      <a:rPr lang="en-US" i="1" dirty="0" smtClean="0">
                        <a:latin typeface="Cambria Math"/>
                      </a:rPr>
                      <m:t>1.52</m:t>
                    </m:r>
                    <m:r>
                      <a:rPr lang="en-US" b="0" i="1" dirty="0" smtClean="0">
                        <a:latin typeface="Cambria Math"/>
                      </a:rPr>
                      <m:t>𝑒</m:t>
                    </m:r>
                    <m:r>
                      <a:rPr lang="en-US" b="0" i="1" dirty="0" smtClean="0">
                        <a:latin typeface="Cambria Math"/>
                        <a:ea typeface="Cambria Math"/>
                      </a:rPr>
                      <m:t>−05</m:t>
                    </m:r>
                    <m:f>
                      <m:fPr>
                        <m:ctrlPr>
                          <a:rPr lang="en-US" b="0" i="1" dirty="0" smtClean="0">
                            <a:latin typeface="Cambria Math" panose="02040503050406030204" pitchFamily="18" charset="0"/>
                            <a:ea typeface="Cambria Math"/>
                          </a:rPr>
                        </m:ctrlPr>
                      </m:fPr>
                      <m:num>
                        <m:r>
                          <a:rPr lang="en-US" b="0" i="1" dirty="0" smtClean="0">
                            <a:latin typeface="Cambria Math"/>
                            <a:ea typeface="Cambria Math"/>
                          </a:rPr>
                          <m:t>𝑁</m:t>
                        </m:r>
                      </m:num>
                      <m:den>
                        <m:r>
                          <a:rPr lang="en-US" b="0" i="1" dirty="0" smtClean="0">
                            <a:latin typeface="Cambria Math"/>
                            <a:ea typeface="Cambria Math"/>
                          </a:rPr>
                          <m:t>𝑚</m:t>
                        </m:r>
                      </m:den>
                    </m:f>
                  </m:oMath>
                </a14:m>
                <a:r>
                  <a:rPr lang="en-US" dirty="0" smtClean="0"/>
                  <a:t>) </a:t>
                </a:r>
                <a:r>
                  <a:rPr lang="en-US" dirty="0"/>
                  <a:t>and </a:t>
                </a:r>
                <a14:m>
                  <m:oMath xmlns:m="http://schemas.openxmlformats.org/officeDocument/2006/math">
                    <m:r>
                      <a:rPr lang="en-US" i="1" dirty="0" smtClean="0">
                        <a:latin typeface="Cambria Math" panose="02040503050406030204" pitchFamily="18" charset="0"/>
                      </a:rPr>
                      <m:t>𝑑</m:t>
                    </m:r>
                  </m:oMath>
                </a14:m>
                <a:r>
                  <a:rPr lang="en-US" dirty="0"/>
                  <a:t> is the displacement distance between the center of the microparticle and the focal point of the laser. </a:t>
                </a:r>
                <a:endParaRPr lang="en-US" dirty="0" smtClean="0"/>
              </a:p>
              <a:p>
                <a:pPr marL="228600" lvl="0" indent="-228600">
                  <a:buFont typeface="+mj-lt"/>
                  <a:buAutoNum type="arabicPeriod"/>
                </a:pPr>
                <a:r>
                  <a:rPr lang="en-US" dirty="0" smtClean="0"/>
                  <a:t>Here</a:t>
                </a:r>
                <a:r>
                  <a:rPr lang="en-US" dirty="0"/>
                  <a:t>, we use the stiffness value computed by Singer </a:t>
                </a:r>
                <a:r>
                  <a:rPr lang="en-US" dirty="0" smtClean="0"/>
                  <a:t>et al. for </a:t>
                </a:r>
                <a:r>
                  <a:rPr lang="en-US" dirty="0"/>
                  <a:t>a microparticle of diameter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 </m:t>
                    </m:r>
                    <m:r>
                      <a:rPr lang="en-US" b="0" i="1" dirty="0" smtClean="0">
                        <a:latin typeface="Cambria Math" panose="02040503050406030204" pitchFamily="18" charset="0"/>
                      </a:rPr>
                      <m:t>𝜇</m:t>
                    </m:r>
                    <m:r>
                      <a:rPr lang="en-US" b="0" i="1" dirty="0" smtClean="0">
                        <a:latin typeface="Cambria Math" panose="02040503050406030204" pitchFamily="18" charset="0"/>
                      </a:rPr>
                      <m:t>𝑚</m:t>
                    </m:r>
                  </m:oMath>
                </a14:m>
                <a:r>
                  <a:rPr lang="en-US" dirty="0"/>
                  <a:t> and the laser with power </a:t>
                </a:r>
                <a14:m>
                  <m:oMath xmlns:m="http://schemas.openxmlformats.org/officeDocument/2006/math">
                    <m:r>
                      <a:rPr lang="en-US" i="1" dirty="0" smtClean="0">
                        <a:latin typeface="Cambria Math" panose="02040503050406030204" pitchFamily="18" charset="0"/>
                      </a:rPr>
                      <m:t>0.05</m:t>
                    </m:r>
                  </m:oMath>
                </a14:m>
                <a:r>
                  <a:rPr lang="en-US" dirty="0"/>
                  <a:t> watts. </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Here the focal point of the laser is located at the (0:0;0:0;0:0) and we compute force by placing the microparticle along the Y-axis. </a:t>
                </a:r>
              </a:p>
              <a:p>
                <a:pPr marL="228600" lvl="0" indent="-228600">
                  <a:buFont typeface="+mj-lt"/>
                  <a:buAutoNum type="arabicPeriod"/>
                </a:pPr>
                <a:r>
                  <a:rPr lang="en-US" dirty="0" smtClean="0"/>
                  <a:t>We </a:t>
                </a:r>
                <a:r>
                  <a:rPr lang="en-US" dirty="0"/>
                  <a:t>show the force computed by both methods when the microparticle is placed at various distances from the focal point. We have found the values to be comparable. </a:t>
                </a:r>
                <a:endParaRPr lang="en-US" dirty="0" smtClean="0"/>
              </a:p>
              <a:p>
                <a:pPr marL="228600" lvl="0" indent="-228600">
                  <a:buFont typeface="+mj-lt"/>
                  <a:buAutoNum type="arabicPeriod"/>
                </a:pPr>
                <a:r>
                  <a:rPr lang="en-US" dirty="0" smtClean="0"/>
                  <a:t>Although </a:t>
                </a:r>
                <a:r>
                  <a:rPr lang="en-US" dirty="0"/>
                  <a:t>the force computed using stiffness is an approximation, we have compared and validated our result because the stiffness value computed by Singer </a:t>
                </a:r>
                <a:r>
                  <a:rPr lang="en-US" dirty="0" smtClean="0"/>
                  <a:t>et al. </a:t>
                </a:r>
                <a:r>
                  <a:rPr lang="en-US" dirty="0"/>
                  <a:t>is calibrated</a:t>
                </a:r>
                <a:r>
                  <a:rPr lang="en-US" dirty="0" smtClean="0"/>
                  <a:t>.</a:t>
                </a:r>
              </a:p>
              <a:p>
                <a:pPr marL="228600" lvl="0" indent="-228600">
                  <a:buFont typeface="+mj-lt"/>
                  <a:buAutoNum type="arabicPeriod"/>
                </a:pPr>
                <a:endParaRPr lang="en-US" dirty="0"/>
              </a:p>
              <a:p>
                <a:endParaRPr lang="en-US" dirty="0"/>
              </a:p>
            </p:txBody>
          </p:sp>
        </mc:Choice>
        <mc:Fallback>
          <p:sp>
            <p:nvSpPr>
              <p:cNvPr id="3" name="Notes Placeholder 2"/>
              <p:cNvSpPr>
                <a:spLocks noGrp="1"/>
              </p:cNvSpPr>
              <p:nvPr>
                <p:ph type="body" idx="1"/>
              </p:nvPr>
            </p:nvSpPr>
            <p:spPr/>
            <p:txBody>
              <a:bodyPr/>
              <a:lstStyle/>
              <a:p>
                <a:pPr marL="228600" lvl="0" indent="-228600">
                  <a:buFont typeface="+mj-lt"/>
                  <a:buAutoNum type="arabicPeriod"/>
                </a:pPr>
                <a:r>
                  <a:rPr lang="en-US" dirty="0" smtClean="0"/>
                  <a:t>We have also compared and validated force calculated using our method against the force computed using stiffness </a:t>
                </a:r>
                <a:r>
                  <a:rPr lang="en-US" i="0" dirty="0" smtClean="0">
                    <a:latin typeface="Cambria Math" panose="02040503050406030204" pitchFamily="18" charset="0"/>
                  </a:rPr>
                  <a:t>𝐹</a:t>
                </a:r>
                <a:r>
                  <a:rPr lang="en-US" i="0" dirty="0">
                    <a:latin typeface="Cambria Math" panose="02040503050406030204" pitchFamily="18" charset="0"/>
                  </a:rPr>
                  <a:t>=−</a:t>
                </a:r>
                <a:r>
                  <a:rPr lang="en-US" i="0" dirty="0" err="1">
                    <a:latin typeface="Cambria Math" panose="02040503050406030204" pitchFamily="18" charset="0"/>
                  </a:rPr>
                  <a:t>𝑘𝑑</a:t>
                </a:r>
                <a:r>
                  <a:rPr lang="en-US" dirty="0"/>
                  <a:t>, where </a:t>
                </a:r>
                <a:r>
                  <a:rPr lang="en-US" i="0" dirty="0" smtClean="0">
                    <a:latin typeface="Cambria Math" panose="02040503050406030204" pitchFamily="18" charset="0"/>
                  </a:rPr>
                  <a:t>𝑘</a:t>
                </a:r>
                <a:r>
                  <a:rPr lang="en-US" dirty="0" smtClean="0"/>
                  <a:t> </a:t>
                </a:r>
                <a:r>
                  <a:rPr lang="en-US" dirty="0"/>
                  <a:t>is the </a:t>
                </a:r>
                <a:r>
                  <a:rPr lang="en-US" dirty="0" smtClean="0"/>
                  <a:t>stiffness (</a:t>
                </a:r>
                <a:r>
                  <a:rPr lang="en-US" i="0" dirty="0" smtClean="0">
                    <a:latin typeface="Cambria Math"/>
                  </a:rPr>
                  <a:t>1.52</a:t>
                </a:r>
                <a:r>
                  <a:rPr lang="en-US" b="0" i="0" dirty="0" smtClean="0">
                    <a:latin typeface="Cambria Math"/>
                  </a:rPr>
                  <a:t>𝑒</a:t>
                </a:r>
                <a:r>
                  <a:rPr lang="en-US" b="0" i="0" dirty="0" smtClean="0">
                    <a:latin typeface="Cambria Math"/>
                    <a:ea typeface="Cambria Math"/>
                  </a:rPr>
                  <a:t>−05 𝑁</a:t>
                </a:r>
                <a:r>
                  <a:rPr lang="en-US" b="0" i="0" dirty="0" smtClean="0">
                    <a:latin typeface="Cambria Math" panose="02040503050406030204" pitchFamily="18" charset="0"/>
                    <a:ea typeface="Cambria Math"/>
                  </a:rPr>
                  <a:t>/</a:t>
                </a:r>
                <a:r>
                  <a:rPr lang="en-US" b="0" i="0" dirty="0" smtClean="0">
                    <a:latin typeface="Cambria Math"/>
                    <a:ea typeface="Cambria Math"/>
                  </a:rPr>
                  <a:t>𝑚</a:t>
                </a:r>
                <a:r>
                  <a:rPr lang="en-US" dirty="0" smtClean="0"/>
                  <a:t>) </a:t>
                </a:r>
                <a:r>
                  <a:rPr lang="en-US" dirty="0"/>
                  <a:t>and </a:t>
                </a:r>
                <a:r>
                  <a:rPr lang="en-US" i="0" dirty="0" smtClean="0">
                    <a:latin typeface="Cambria Math" panose="02040503050406030204" pitchFamily="18" charset="0"/>
                  </a:rPr>
                  <a:t>𝑑</a:t>
                </a:r>
                <a:r>
                  <a:rPr lang="en-US" dirty="0"/>
                  <a:t> is the displacement distance between the center of the microparticle and the focal point of the laser. </a:t>
                </a:r>
                <a:endParaRPr lang="en-US" dirty="0" smtClean="0"/>
              </a:p>
              <a:p>
                <a:pPr marL="228600" lvl="0" indent="-228600">
                  <a:buFont typeface="+mj-lt"/>
                  <a:buAutoNum type="arabicPeriod"/>
                </a:pPr>
                <a:r>
                  <a:rPr lang="en-US" dirty="0" smtClean="0"/>
                  <a:t>Here</a:t>
                </a:r>
                <a:r>
                  <a:rPr lang="en-US" dirty="0"/>
                  <a:t>, we use the stiffness value computed by Singer </a:t>
                </a:r>
                <a:r>
                  <a:rPr lang="en-US" dirty="0" smtClean="0"/>
                  <a:t>et al. for </a:t>
                </a:r>
                <a:r>
                  <a:rPr lang="en-US" dirty="0"/>
                  <a:t>a microparticle of diameter </a:t>
                </a:r>
                <a:r>
                  <a:rPr lang="en-US" i="0" dirty="0" smtClean="0">
                    <a:latin typeface="Cambria Math" panose="02040503050406030204" pitchFamily="18" charset="0"/>
                  </a:rPr>
                  <a:t>5</a:t>
                </a:r>
                <a:r>
                  <a:rPr lang="en-US" b="0" i="0" dirty="0" smtClean="0">
                    <a:latin typeface="Cambria Math" panose="02040503050406030204" pitchFamily="18" charset="0"/>
                  </a:rPr>
                  <a:t> 𝜇𝑚</a:t>
                </a:r>
                <a:r>
                  <a:rPr lang="en-US" dirty="0"/>
                  <a:t> and the laser with power </a:t>
                </a:r>
                <a:r>
                  <a:rPr lang="en-US" i="0" dirty="0" smtClean="0">
                    <a:latin typeface="Cambria Math" panose="02040503050406030204" pitchFamily="18" charset="0"/>
                  </a:rPr>
                  <a:t>0.05</a:t>
                </a:r>
                <a:r>
                  <a:rPr lang="en-US" dirty="0"/>
                  <a:t> watts. </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Here the focal point of the laser is located at the (0:0;0:0;0:0) and we compute force by placing the microparticle along the Y-axis. </a:t>
                </a:r>
              </a:p>
              <a:p>
                <a:pPr marL="228600" lvl="0" indent="-228600">
                  <a:buFont typeface="+mj-lt"/>
                  <a:buAutoNum type="arabicPeriod"/>
                </a:pPr>
                <a:r>
                  <a:rPr lang="en-US" dirty="0" smtClean="0"/>
                  <a:t>We </a:t>
                </a:r>
                <a:r>
                  <a:rPr lang="en-US" dirty="0"/>
                  <a:t>show the force computed by both methods when the microparticle is placed at various distances from the focal point. We have found the values to be comparable. </a:t>
                </a:r>
                <a:endParaRPr lang="en-US" dirty="0" smtClean="0"/>
              </a:p>
              <a:p>
                <a:pPr marL="228600" lvl="0" indent="-228600">
                  <a:buFont typeface="+mj-lt"/>
                  <a:buAutoNum type="arabicPeriod"/>
                </a:pPr>
                <a:r>
                  <a:rPr lang="en-US" dirty="0" smtClean="0"/>
                  <a:t>Although </a:t>
                </a:r>
                <a:r>
                  <a:rPr lang="en-US" dirty="0"/>
                  <a:t>the force computed using stiffness is an approximation, we have compared and validated our result because the stiffness value computed by Singer </a:t>
                </a:r>
                <a:r>
                  <a:rPr lang="en-US" dirty="0" smtClean="0"/>
                  <a:t>et al. </a:t>
                </a:r>
                <a:r>
                  <a:rPr lang="en-US" dirty="0"/>
                  <a:t>is calibrated</a:t>
                </a:r>
                <a:r>
                  <a:rPr lang="en-US" dirty="0" smtClean="0"/>
                  <a:t>.</a:t>
                </a:r>
              </a:p>
              <a:p>
                <a:pPr marL="228600" lvl="0" indent="-228600">
                  <a:buFont typeface="+mj-lt"/>
                  <a:buAutoNum type="arabicPeriod"/>
                </a:pP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7143F9E2-91C7-4029-A147-D723E18EF7D0}" type="slidenum">
              <a:rPr lang="en-US" smtClean="0"/>
              <a:t>31</a:t>
            </a:fld>
            <a:endParaRPr lang="en-US"/>
          </a:p>
        </p:txBody>
      </p:sp>
    </p:spTree>
    <p:extLst>
      <p:ext uri="{BB962C8B-B14F-4D97-AF65-F5344CB8AC3E}">
        <p14:creationId xmlns:p14="http://schemas.microsoft.com/office/powerpoint/2010/main" val="64854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0" kern="1200" dirty="0">
                <a:solidFill>
                  <a:schemeClr val="tx1"/>
                </a:solidFill>
                <a:effectLst/>
                <a:latin typeface="+mn-lt"/>
                <a:ea typeface="+mn-ea"/>
                <a:cs typeface="+mn-cs"/>
              </a:rPr>
              <a:t>OT</a:t>
            </a:r>
            <a:r>
              <a:rPr lang="en-US" sz="1200" b="0" kern="1200" baseline="0" dirty="0">
                <a:solidFill>
                  <a:schemeClr val="tx1"/>
                </a:solidFill>
                <a:effectLst/>
                <a:latin typeface="+mn-lt"/>
                <a:ea typeface="+mn-ea"/>
                <a:cs typeface="+mn-cs"/>
              </a:rPr>
              <a:t> system uses </a:t>
            </a:r>
            <a:r>
              <a:rPr lang="en-US" b="0" dirty="0"/>
              <a:t>a </a:t>
            </a:r>
            <a:r>
              <a:rPr lang="en-US" sz="1200" b="0" kern="1200" baseline="0" dirty="0">
                <a:solidFill>
                  <a:schemeClr val="tx1"/>
                </a:solidFill>
                <a:effectLst/>
                <a:latin typeface="+mn-lt"/>
                <a:ea typeface="+mn-ea"/>
                <a:cs typeface="+mn-cs"/>
              </a:rPr>
              <a:t>powerful laser to manipulate micro particles.</a:t>
            </a:r>
          </a:p>
          <a:p>
            <a:pPr marL="228600" indent="-228600">
              <a:buFont typeface="+mj-lt"/>
              <a:buAutoNum type="arabicPeriod"/>
            </a:pPr>
            <a:r>
              <a:rPr lang="en-US" sz="1200" b="0" kern="1200" baseline="0" dirty="0">
                <a:solidFill>
                  <a:schemeClr val="tx1"/>
                </a:solidFill>
                <a:effectLst/>
                <a:latin typeface="+mn-lt"/>
                <a:ea typeface="+mn-ea"/>
                <a:cs typeface="+mn-cs"/>
              </a:rPr>
              <a:t>OT system is studied by performing simulations.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a:solidFill>
                  <a:schemeClr val="tx1"/>
                </a:solidFill>
                <a:effectLst/>
                <a:latin typeface="+mn-lt"/>
                <a:ea typeface="+mn-ea"/>
                <a:cs typeface="+mn-cs"/>
              </a:rPr>
              <a:t>Force simulation is very computationally intensive due to </a:t>
            </a:r>
            <a:r>
              <a:rPr lang="en-US" b="0" dirty="0"/>
              <a:t>the </a:t>
            </a:r>
            <a:r>
              <a:rPr lang="en-US" sz="1200" b="0" kern="1200" dirty="0">
                <a:solidFill>
                  <a:schemeClr val="tx1"/>
                </a:solidFill>
                <a:effectLst/>
                <a:latin typeface="+mn-lt"/>
                <a:ea typeface="+mn-ea"/>
                <a:cs typeface="+mn-cs"/>
              </a:rPr>
              <a:t>Brownian motion </a:t>
            </a:r>
            <a:r>
              <a:rPr lang="en-US" b="0" dirty="0"/>
              <a:t>of </a:t>
            </a:r>
            <a:r>
              <a:rPr lang="en-US" sz="1200" b="0" kern="1200" dirty="0" smtClean="0">
                <a:solidFill>
                  <a:schemeClr val="tx1"/>
                </a:solidFill>
                <a:effectLst/>
                <a:latin typeface="+mn-lt"/>
                <a:ea typeface="+mn-ea"/>
                <a:cs typeface="+mn-cs"/>
              </a:rPr>
              <a:t>fluid</a:t>
            </a:r>
            <a:r>
              <a:rPr lang="en-US" sz="1200" b="0" kern="1200" dirty="0">
                <a:solidFill>
                  <a:schemeClr val="tx1"/>
                </a:solidFill>
                <a:effectLst/>
                <a:latin typeface="+mn-lt"/>
                <a:ea typeface="+mn-ea"/>
                <a:cs typeface="+mn-cs"/>
              </a:rPr>
              <a:t>, interacting particles, Ray-particle interactions and </a:t>
            </a:r>
            <a:r>
              <a:rPr lang="en-US" sz="1200" b="0" kern="1200" dirty="0" smtClean="0">
                <a:solidFill>
                  <a:schemeClr val="tx1"/>
                </a:solidFill>
                <a:effectLst/>
                <a:latin typeface="+mn-lt"/>
                <a:ea typeface="+mn-ea"/>
                <a:cs typeface="+mn-cs"/>
              </a:rPr>
              <a:t>very </a:t>
            </a:r>
            <a:r>
              <a:rPr lang="en-US" sz="1200" b="0" kern="1200" dirty="0">
                <a:solidFill>
                  <a:schemeClr val="tx1"/>
                </a:solidFill>
                <a:effectLst/>
                <a:latin typeface="+mn-lt"/>
                <a:ea typeface="+mn-ea"/>
                <a:cs typeface="+mn-cs"/>
              </a:rPr>
              <a:t>small time steps </a:t>
            </a:r>
            <a:r>
              <a:rPr lang="en-US" sz="1200" b="0" kern="1200" dirty="0" smtClean="0">
                <a:solidFill>
                  <a:schemeClr val="tx1"/>
                </a:solidFill>
                <a:effectLst/>
                <a:latin typeface="+mn-lt"/>
                <a:ea typeface="+mn-ea"/>
                <a:cs typeface="+mn-cs"/>
              </a:rPr>
              <a:t>requirement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The </a:t>
            </a:r>
            <a:r>
              <a:rPr lang="en-US" sz="1200" b="0" kern="1200" dirty="0">
                <a:solidFill>
                  <a:schemeClr val="tx1"/>
                </a:solidFill>
                <a:effectLst/>
                <a:latin typeface="+mn-lt"/>
                <a:ea typeface="+mn-ea"/>
                <a:cs typeface="+mn-cs"/>
              </a:rPr>
              <a:t>random Brownian motion adds </a:t>
            </a:r>
            <a:r>
              <a:rPr lang="en-US" sz="1200" b="0" kern="1200" dirty="0" err="1">
                <a:solidFill>
                  <a:schemeClr val="tx1"/>
                </a:solidFill>
                <a:effectLst/>
                <a:latin typeface="+mn-lt"/>
                <a:ea typeface="+mn-ea"/>
                <a:cs typeface="+mn-cs"/>
              </a:rPr>
              <a:t>stochasticity</a:t>
            </a:r>
            <a:r>
              <a:rPr lang="en-US" sz="1200" b="0" kern="1200" dirty="0">
                <a:solidFill>
                  <a:schemeClr val="tx1"/>
                </a:solidFill>
                <a:effectLst/>
                <a:latin typeface="+mn-lt"/>
                <a:ea typeface="+mn-ea"/>
                <a:cs typeface="+mn-cs"/>
              </a:rPr>
              <a:t> and noise to the measurements.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The </a:t>
            </a:r>
            <a:r>
              <a:rPr lang="en-US" sz="1200" b="0" kern="1200" dirty="0">
                <a:solidFill>
                  <a:schemeClr val="tx1"/>
                </a:solidFill>
                <a:effectLst/>
                <a:latin typeface="+mn-lt"/>
                <a:ea typeface="+mn-ea"/>
                <a:cs typeface="+mn-cs"/>
              </a:rPr>
              <a:t>Brownian motion of </a:t>
            </a:r>
            <a:r>
              <a:rPr lang="en-US" sz="1200" b="0" kern="1200" dirty="0" smtClean="0">
                <a:solidFill>
                  <a:schemeClr val="tx1"/>
                </a:solidFill>
                <a:effectLst/>
                <a:latin typeface="+mn-lt"/>
                <a:ea typeface="+mn-ea"/>
                <a:cs typeface="+mn-cs"/>
              </a:rPr>
              <a:t>suspended </a:t>
            </a:r>
            <a:r>
              <a:rPr lang="en-US" sz="1200" b="0" kern="1200" dirty="0">
                <a:solidFill>
                  <a:schemeClr val="tx1"/>
                </a:solidFill>
                <a:effectLst/>
                <a:latin typeface="+mn-lt"/>
                <a:ea typeface="+mn-ea"/>
                <a:cs typeface="+mn-cs"/>
              </a:rPr>
              <a:t>microparticles requires simulation fidelity finer than 10^6</a:t>
            </a:r>
            <a:r>
              <a:rPr lang="en-US" b="0" dirty="0"/>
              <a:t>,</a:t>
            </a:r>
            <a:r>
              <a:rPr lang="en-US" sz="1200" b="0" kern="1200" dirty="0">
                <a:solidFill>
                  <a:schemeClr val="tx1"/>
                </a:solidFill>
                <a:effectLst/>
                <a:latin typeface="+mn-lt"/>
                <a:ea typeface="+mn-ea"/>
                <a:cs typeface="+mn-cs"/>
              </a:rPr>
              <a:t> which demands </a:t>
            </a:r>
            <a:r>
              <a:rPr lang="en-US" b="0" dirty="0"/>
              <a:t>an </a:t>
            </a:r>
            <a:r>
              <a:rPr lang="en-US" sz="1200" b="0" kern="1200" dirty="0">
                <a:solidFill>
                  <a:schemeClr val="tx1"/>
                </a:solidFill>
                <a:effectLst/>
                <a:latin typeface="+mn-lt"/>
                <a:ea typeface="+mn-ea"/>
                <a:cs typeface="+mn-cs"/>
              </a:rPr>
              <a:t>enormous amount of computation.</a:t>
            </a:r>
          </a:p>
          <a:p>
            <a:pPr marL="228600" indent="-228600">
              <a:buFont typeface="+mj-lt"/>
              <a:buAutoNum type="arabicPeriod"/>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A8A711-D7BE-4405-93E8-EAF15BD58243}" type="slidenum">
              <a:rPr lang="en-US" smtClean="0"/>
              <a:t>3</a:t>
            </a:fld>
            <a:endParaRPr lang="en-US"/>
          </a:p>
        </p:txBody>
      </p:sp>
    </p:spTree>
    <p:extLst>
      <p:ext uri="{BB962C8B-B14F-4D97-AF65-F5344CB8AC3E}">
        <p14:creationId xmlns:p14="http://schemas.microsoft.com/office/powerpoint/2010/main" val="340967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Heart of OTS</a:t>
            </a:r>
            <a:r>
              <a:rPr lang="en-US" b="0" baseline="0" dirty="0" smtClean="0"/>
              <a:t> is OT which is</a:t>
            </a:r>
            <a:endParaRPr lang="en-US" b="0" dirty="0" smtClean="0"/>
          </a:p>
          <a:p>
            <a:r>
              <a:rPr lang="en-US" b="0" dirty="0" smtClean="0"/>
              <a:t>Non</a:t>
            </a:r>
            <a:r>
              <a:rPr lang="en-US" b="0" baseline="0" dirty="0" smtClean="0"/>
              <a:t>-contact force by using laser</a:t>
            </a:r>
          </a:p>
          <a:p>
            <a:r>
              <a:rPr lang="en-US" b="0" baseline="0" dirty="0" smtClean="0"/>
              <a:t>Light bends as it passes though</a:t>
            </a:r>
          </a:p>
          <a:p>
            <a:r>
              <a:rPr lang="en-US" b="0" baseline="0" dirty="0" smtClean="0"/>
              <a:t>This exerts equal and opposite force to the particle</a:t>
            </a:r>
          </a:p>
          <a:p>
            <a:r>
              <a:rPr lang="en-US" b="0" baseline="0" dirty="0" smtClean="0"/>
              <a:t>Moves particle toward the focal point</a:t>
            </a:r>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4</a:t>
            </a:fld>
            <a:endParaRPr lang="en-US"/>
          </a:p>
        </p:txBody>
      </p:sp>
    </p:spTree>
    <p:extLst>
      <p:ext uri="{BB962C8B-B14F-4D97-AF65-F5344CB8AC3E}">
        <p14:creationId xmlns:p14="http://schemas.microsoft.com/office/powerpoint/2010/main" val="235807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robotics lab in Maryland, we use optical tweezers for various applications</a:t>
            </a:r>
          </a:p>
          <a:p>
            <a:endParaRPr lang="en-US" baseline="0" dirty="0" smtClean="0"/>
          </a:p>
          <a:p>
            <a:pPr marL="228600" indent="-228600">
              <a:buFont typeface="+mj-lt"/>
              <a:buAutoNum type="arabicPeriod"/>
            </a:pPr>
            <a:r>
              <a:rPr lang="en-US" baseline="0" dirty="0" smtClean="0"/>
              <a:t>Single particle transport - </a:t>
            </a:r>
            <a:r>
              <a:rPr lang="en-US" sz="1200" kern="1200" dirty="0" smtClean="0">
                <a:solidFill>
                  <a:schemeClr val="tx1"/>
                </a:solidFill>
                <a:effectLst/>
                <a:latin typeface="+mn-lt"/>
                <a:ea typeface="+mn-ea"/>
                <a:cs typeface="+mn-cs"/>
              </a:rPr>
              <a:t>automated micromanipulation using gripper formations + path planning for collision-free transport </a:t>
            </a:r>
            <a:endParaRPr lang="en-US" baseline="0" dirty="0" smtClean="0"/>
          </a:p>
          <a:p>
            <a:pPr marL="228600" indent="-228600">
              <a:buFont typeface="+mj-lt"/>
              <a:buAutoNum type="arabicPeriod"/>
            </a:pPr>
            <a:r>
              <a:rPr lang="en-US" baseline="0" dirty="0" smtClean="0"/>
              <a:t>Multiple particle transport – multiple particle in parallel</a:t>
            </a:r>
          </a:p>
          <a:p>
            <a:pPr marL="228600" indent="-228600">
              <a:buFont typeface="+mj-lt"/>
              <a:buAutoNum type="arabicPeriod"/>
            </a:pPr>
            <a:r>
              <a:rPr lang="en-US" baseline="0" dirty="0" smtClean="0"/>
              <a:t>Micro fluid cleaning - </a:t>
            </a:r>
            <a:r>
              <a:rPr lang="en-US" sz="1200" kern="1200" dirty="0" err="1" smtClean="0">
                <a:solidFill>
                  <a:schemeClr val="tx1"/>
                </a:solidFill>
                <a:effectLst/>
                <a:latin typeface="+mn-lt"/>
                <a:ea typeface="+mn-ea"/>
                <a:cs typeface="+mn-cs"/>
              </a:rPr>
              <a:t>micronets</a:t>
            </a:r>
            <a:r>
              <a:rPr lang="en-US" sz="1200" kern="1200" dirty="0" smtClean="0">
                <a:solidFill>
                  <a:schemeClr val="tx1"/>
                </a:solidFill>
                <a:effectLst/>
                <a:latin typeface="+mn-lt"/>
                <a:ea typeface="+mn-ea"/>
                <a:cs typeface="+mn-cs"/>
              </a:rPr>
              <a:t> are used to capture cells. It traps both wanted and unwanted cells. OT to clean in parallel</a:t>
            </a:r>
            <a:endParaRPr lang="en-US" baseline="0" dirty="0" smtClean="0"/>
          </a:p>
          <a:p>
            <a:pPr marL="228600" indent="-228600">
              <a:buFont typeface="+mj-lt"/>
              <a:buAutoNum type="arabicPeriod"/>
            </a:pPr>
            <a:r>
              <a:rPr lang="en-US" baseline="0" dirty="0" smtClean="0"/>
              <a:t>Indirect automated manipulation of a cell by using a gripper. Here cells are translated and rotated.</a:t>
            </a:r>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5</a:t>
            </a:fld>
            <a:endParaRPr lang="en-US"/>
          </a:p>
        </p:txBody>
      </p:sp>
    </p:spTree>
    <p:extLst>
      <p:ext uri="{BB962C8B-B14F-4D97-AF65-F5344CB8AC3E}">
        <p14:creationId xmlns:p14="http://schemas.microsoft.com/office/powerpoint/2010/main" val="2926210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955" indent="-230955">
              <a:buFont typeface="+mj-lt"/>
              <a:buAutoNum type="arabicPeriod"/>
            </a:pPr>
            <a:r>
              <a:rPr lang="en-US" b="0" dirty="0"/>
              <a:t>For precise microparticles manipulation,</a:t>
            </a:r>
            <a:r>
              <a:rPr lang="en-US" b="0" baseline="0" dirty="0"/>
              <a:t> </a:t>
            </a:r>
            <a:r>
              <a:rPr lang="en-US" b="0" dirty="0"/>
              <a:t>the force exerted by the laser beam has to be known</a:t>
            </a:r>
            <a:r>
              <a:rPr lang="en-US" b="0" dirty="0" smtClean="0"/>
              <a:t>.</a:t>
            </a:r>
            <a:endParaRPr lang="en-US" b="0" dirty="0"/>
          </a:p>
          <a:p>
            <a:pPr marL="230955" indent="-230955">
              <a:buFont typeface="+mj-lt"/>
              <a:buAutoNum type="arabicPeriod"/>
            </a:pPr>
            <a:r>
              <a:rPr lang="en-US" b="0" dirty="0"/>
              <a:t>The force exerted is estimated by performing simulations. </a:t>
            </a:r>
          </a:p>
          <a:p>
            <a:pPr marL="230955" indent="-230955">
              <a:buFont typeface="+mj-lt"/>
              <a:buAutoNum type="arabicPeriod"/>
            </a:pPr>
            <a:r>
              <a:rPr lang="en-US" b="0" dirty="0"/>
              <a:t>When microparticles are closely placed under several laser beams, the rays get reflected and refracted, which introduces secondary forces that affect the trapping. </a:t>
            </a:r>
          </a:p>
          <a:p>
            <a:pPr marL="230955" indent="-230955">
              <a:buFont typeface="+mj-lt"/>
              <a:buAutoNum type="arabicPeriod"/>
            </a:pPr>
            <a:r>
              <a:rPr lang="en-US" b="0" dirty="0"/>
              <a:t>This behavior is often referred to as the shadowing phenomenon.</a:t>
            </a:r>
          </a:p>
          <a:p>
            <a:pPr marL="230955" indent="-230955" defTabSz="923818">
              <a:buFont typeface="+mj-lt"/>
              <a:buAutoNum type="arabicPeriod"/>
              <a:defRPr/>
            </a:pPr>
            <a:r>
              <a:rPr lang="en-US" b="0" dirty="0"/>
              <a:t>The shadowing </a:t>
            </a:r>
            <a:r>
              <a:rPr lang="en-US" b="0" dirty="0" smtClean="0"/>
              <a:t>phenomenon </a:t>
            </a:r>
            <a:r>
              <a:rPr lang="en-US" b="0" dirty="0"/>
              <a:t>occasionally causes trapped microparticles to escape or cause an unwanted microparticle to jump into the trap.</a:t>
            </a:r>
          </a:p>
          <a:p>
            <a:endParaRPr lang="en-US" b="0" dirty="0"/>
          </a:p>
        </p:txBody>
      </p:sp>
      <p:sp>
        <p:nvSpPr>
          <p:cNvPr id="4" name="Slide Number Placeholder 3"/>
          <p:cNvSpPr>
            <a:spLocks noGrp="1"/>
          </p:cNvSpPr>
          <p:nvPr>
            <p:ph type="sldNum" sz="quarter" idx="10"/>
          </p:nvPr>
        </p:nvSpPr>
        <p:spPr/>
        <p:txBody>
          <a:bodyPr/>
          <a:lstStyle/>
          <a:p>
            <a:fld id="{7143F9E2-91C7-4029-A147-D723E18EF7D0}" type="slidenum">
              <a:rPr lang="en-US" smtClean="0"/>
              <a:t>6</a:t>
            </a:fld>
            <a:endParaRPr lang="en-US"/>
          </a:p>
        </p:txBody>
      </p:sp>
    </p:spTree>
    <p:extLst>
      <p:ext uri="{BB962C8B-B14F-4D97-AF65-F5344CB8AC3E}">
        <p14:creationId xmlns:p14="http://schemas.microsoft.com/office/powerpoint/2010/main" val="220801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7</a:t>
            </a:fld>
            <a:endParaRPr lang="en-US"/>
          </a:p>
        </p:txBody>
      </p:sp>
    </p:spTree>
    <p:extLst>
      <p:ext uri="{BB962C8B-B14F-4D97-AF65-F5344CB8AC3E}">
        <p14:creationId xmlns:p14="http://schemas.microsoft.com/office/powerpoint/2010/main" val="266132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want to create an optimized application that uses GPU-based ray tracing to calculate the force exerted by the laser beams on the microparticles to study the shadowing phenomenon.</a:t>
            </a:r>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8</a:t>
            </a:fld>
            <a:endParaRPr lang="en-US"/>
          </a:p>
        </p:txBody>
      </p:sp>
    </p:spTree>
    <p:extLst>
      <p:ext uri="{BB962C8B-B14F-4D97-AF65-F5344CB8AC3E}">
        <p14:creationId xmlns:p14="http://schemas.microsoft.com/office/powerpoint/2010/main" val="8436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a:t>We want to create an optimized application that uses GPU-based ray tracing to calculate the force exerted by the laser beams on the microparticles to study the shadowing phenomenon. </a:t>
            </a:r>
          </a:p>
          <a:p>
            <a:endParaRPr lang="en-US" dirty="0"/>
          </a:p>
        </p:txBody>
      </p:sp>
      <p:sp>
        <p:nvSpPr>
          <p:cNvPr id="4" name="Slide Number Placeholder 3"/>
          <p:cNvSpPr>
            <a:spLocks noGrp="1"/>
          </p:cNvSpPr>
          <p:nvPr>
            <p:ph type="sldNum" sz="quarter" idx="10"/>
          </p:nvPr>
        </p:nvSpPr>
        <p:spPr/>
        <p:txBody>
          <a:bodyPr/>
          <a:lstStyle/>
          <a:p>
            <a:fld id="{7143F9E2-91C7-4029-A147-D723E18EF7D0}" type="slidenum">
              <a:rPr lang="en-US" smtClean="0"/>
              <a:t>9</a:t>
            </a:fld>
            <a:endParaRPr lang="en-US"/>
          </a:p>
        </p:txBody>
      </p:sp>
    </p:spTree>
    <p:extLst>
      <p:ext uri="{BB962C8B-B14F-4D97-AF65-F5344CB8AC3E}">
        <p14:creationId xmlns:p14="http://schemas.microsoft.com/office/powerpoint/2010/main" val="368664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1D1F3B-280E-4292-AFDD-35F865FE0DD0}"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112716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6AD48-668A-4EAC-8ED3-106C67C3B22E}"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2929968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A3B0F8-4507-4EFA-958A-554F063CC4E1}"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56274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EBDB2-FEB9-46D6-BCB0-87AFE4E09015}"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392585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9CEC7-99AA-4508-A380-006D95F79776}"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419440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2791DB-4DB3-49F8-8ABB-6E441AED407F}"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11085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8EC8AE-7ECA-47FB-B4EA-097CDF2B54C9}" type="datetime1">
              <a:rPr lang="en-US" smtClean="0"/>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272249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0F24E3-815F-4EFE-8CB7-D470403D9CEC}" type="datetime1">
              <a:rPr lang="en-US" smtClean="0"/>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139366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95217-2900-41BF-86E3-5AF41B1E43DC}" type="datetime1">
              <a:rPr lang="en-US" smtClean="0"/>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46600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2EAA31-852B-4F0F-8C22-AEDCC9C6062A}"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58538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D06185-9D11-408D-9E46-9C5CFFB7B4D5}"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3B481-6424-4C66-AFB6-699C3AB310D6}" type="slidenum">
              <a:rPr lang="en-US" smtClean="0"/>
              <a:t>‹#›</a:t>
            </a:fld>
            <a:endParaRPr lang="en-US"/>
          </a:p>
        </p:txBody>
      </p:sp>
    </p:spTree>
    <p:extLst>
      <p:ext uri="{BB962C8B-B14F-4D97-AF65-F5344CB8AC3E}">
        <p14:creationId xmlns:p14="http://schemas.microsoft.com/office/powerpoint/2010/main" val="234421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84944-BEDC-4728-9A56-E72E02779246}" type="datetime1">
              <a:rPr lang="en-US" smtClean="0"/>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3B481-6424-4C66-AFB6-699C3AB310D6}" type="slidenum">
              <a:rPr lang="en-US" smtClean="0"/>
              <a:t>‹#›</a:t>
            </a:fld>
            <a:endParaRPr lang="en-US"/>
          </a:p>
        </p:txBody>
      </p:sp>
    </p:spTree>
    <p:extLst>
      <p:ext uri="{BB962C8B-B14F-4D97-AF65-F5344CB8AC3E}">
        <p14:creationId xmlns:p14="http://schemas.microsoft.com/office/powerpoint/2010/main" val="28408057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s.umd.edu/gvil/" TargetMode="External"/><Relationship Id="rId2" Type="http://schemas.openxmlformats.org/officeDocument/2006/relationships/hyperlink" Target="http://www.cs.umd.edu/~sujal/"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robotics.umd.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video" Target="../media/media6.wmv"/><Relationship Id="rId13" Type="http://schemas.openxmlformats.org/officeDocument/2006/relationships/image" Target="../media/image15.png"/><Relationship Id="rId3" Type="http://schemas.microsoft.com/office/2007/relationships/media" Target="../media/media4.wmv"/><Relationship Id="rId7" Type="http://schemas.microsoft.com/office/2007/relationships/media" Target="../media/media6.wmv"/><Relationship Id="rId12" Type="http://schemas.openxmlformats.org/officeDocument/2006/relationships/image" Target="../media/image14.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video" Target="../media/media5.wmv"/><Relationship Id="rId11" Type="http://schemas.openxmlformats.org/officeDocument/2006/relationships/image" Target="../media/image13.png"/><Relationship Id="rId5" Type="http://schemas.microsoft.com/office/2007/relationships/media" Target="../media/media5.wmv"/><Relationship Id="rId10" Type="http://schemas.openxmlformats.org/officeDocument/2006/relationships/notesSlide" Target="../notesSlides/notesSlide5.xml"/><Relationship Id="rId4" Type="http://schemas.openxmlformats.org/officeDocument/2006/relationships/video" Target="../media/media4.wmv"/><Relationship Id="rId9" Type="http://schemas.openxmlformats.org/officeDocument/2006/relationships/slideLayout" Target="../slideLayouts/slideLayout2.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924050"/>
          </a:xfrm>
        </p:spPr>
        <p:txBody>
          <a:bodyPr>
            <a:normAutofit fontScale="90000"/>
          </a:bodyPr>
          <a:lstStyle/>
          <a:p>
            <a:r>
              <a:rPr lang="en-US" dirty="0"/>
              <a:t>Using GPUs for </a:t>
            </a:r>
            <a:r>
              <a:rPr lang="en-US" dirty="0" smtClean="0"/>
              <a:t>Real time </a:t>
            </a:r>
            <a:r>
              <a:rPr lang="en-US" dirty="0"/>
              <a:t>Prediction of Optical Forces on Microsphere </a:t>
            </a:r>
            <a:r>
              <a:rPr lang="en-US" dirty="0" smtClean="0"/>
              <a:t>Ensembles</a:t>
            </a:r>
            <a:endParaRPr lang="en-US" dirty="0"/>
          </a:p>
        </p:txBody>
      </p:sp>
      <p:sp>
        <p:nvSpPr>
          <p:cNvPr id="3" name="Subtitle 2"/>
          <p:cNvSpPr>
            <a:spLocks noGrp="1"/>
          </p:cNvSpPr>
          <p:nvPr>
            <p:ph type="subTitle" idx="1"/>
          </p:nvPr>
        </p:nvSpPr>
        <p:spPr>
          <a:xfrm>
            <a:off x="1371600" y="3429000"/>
            <a:ext cx="6400800" cy="1752600"/>
          </a:xfrm>
        </p:spPr>
        <p:txBody>
          <a:bodyPr>
            <a:normAutofit fontScale="32500" lnSpcReduction="20000"/>
          </a:bodyPr>
          <a:lstStyle/>
          <a:p>
            <a:r>
              <a:rPr lang="en-US" sz="8000" dirty="0"/>
              <a:t>Sujal </a:t>
            </a:r>
            <a:r>
              <a:rPr lang="en-US" sz="8000" dirty="0" smtClean="0"/>
              <a:t>Bista</a:t>
            </a:r>
          </a:p>
          <a:p>
            <a:r>
              <a:rPr lang="en-US" sz="8000" dirty="0" smtClean="0"/>
              <a:t>Sagar Chowdhury</a:t>
            </a:r>
          </a:p>
          <a:p>
            <a:r>
              <a:rPr lang="en-US" sz="8000" dirty="0" smtClean="0"/>
              <a:t>Satyandra </a:t>
            </a:r>
            <a:r>
              <a:rPr lang="en-US" sz="8000" dirty="0"/>
              <a:t>K. </a:t>
            </a:r>
            <a:r>
              <a:rPr lang="en-US" sz="8000" dirty="0" smtClean="0"/>
              <a:t>Gupta</a:t>
            </a:r>
          </a:p>
          <a:p>
            <a:r>
              <a:rPr lang="en-US" sz="8000" dirty="0" smtClean="0"/>
              <a:t>Amitabh Varshney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5595452"/>
            <a:ext cx="3547319" cy="85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5792978"/>
            <a:ext cx="3352800" cy="492443"/>
          </a:xfrm>
          <a:prstGeom prst="rect">
            <a:avLst/>
          </a:prstGeom>
          <a:noFill/>
        </p:spPr>
        <p:txBody>
          <a:bodyPr wrap="square" rtlCol="0">
            <a:spAutoFit/>
          </a:bodyPr>
          <a:lstStyle/>
          <a:p>
            <a:r>
              <a:rPr lang="en-US" sz="1400" dirty="0"/>
              <a:t>Graphics and Visual Informatics </a:t>
            </a:r>
            <a:r>
              <a:rPr lang="en-US" sz="1400" dirty="0" smtClean="0"/>
              <a:t>Laboratory</a:t>
            </a:r>
          </a:p>
          <a:p>
            <a:r>
              <a:rPr lang="en-US" sz="1200" dirty="0" smtClean="0"/>
              <a:t>University </a:t>
            </a:r>
            <a:r>
              <a:rPr lang="en-US" sz="1200" dirty="0"/>
              <a:t>of </a:t>
            </a:r>
            <a:r>
              <a:rPr lang="en-US" sz="1200" dirty="0" smtClean="0"/>
              <a:t>Maryland</a:t>
            </a:r>
            <a:endParaRPr lang="en-US" sz="1200" dirty="0"/>
          </a:p>
        </p:txBody>
      </p:sp>
      <p:pic>
        <p:nvPicPr>
          <p:cNvPr id="7" name="Picture 6" descr="logo.png"/>
          <p:cNvPicPr>
            <a:picLocks noChangeAspect="1"/>
          </p:cNvPicPr>
          <p:nvPr/>
        </p:nvPicPr>
        <p:blipFill>
          <a:blip r:embed="rId4"/>
          <a:stretch>
            <a:fillRect/>
          </a:stretch>
        </p:blipFill>
        <p:spPr>
          <a:xfrm>
            <a:off x="168117" y="5471898"/>
            <a:ext cx="1317382" cy="1103821"/>
          </a:xfrm>
          <a:prstGeom prst="rect">
            <a:avLst/>
          </a:prstGeom>
        </p:spPr>
      </p:pic>
    </p:spTree>
    <p:extLst>
      <p:ext uri="{BB962C8B-B14F-4D97-AF65-F5344CB8AC3E}">
        <p14:creationId xmlns:p14="http://schemas.microsoft.com/office/powerpoint/2010/main" val="3491136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4" name="Content Placeholder 3"/>
          <p:cNvSpPr>
            <a:spLocks noGrp="1"/>
          </p:cNvSpPr>
          <p:nvPr>
            <p:ph idx="1"/>
          </p:nvPr>
        </p:nvSpPr>
        <p:spPr>
          <a:xfrm>
            <a:off x="457199" y="1600200"/>
            <a:ext cx="8090911" cy="3962400"/>
          </a:xfrm>
        </p:spPr>
        <p:txBody>
          <a:bodyPr>
            <a:normAutofit fontScale="85000" lnSpcReduction="20000"/>
          </a:bodyPr>
          <a:lstStyle/>
          <a:p>
            <a:r>
              <a:rPr lang="en-US" dirty="0" err="1" smtClean="0"/>
              <a:t>Ashkin</a:t>
            </a:r>
            <a:r>
              <a:rPr lang="en-US" dirty="0" smtClean="0"/>
              <a:t> introduced ray-optic model for optical tweezers system </a:t>
            </a:r>
          </a:p>
          <a:p>
            <a:r>
              <a:rPr lang="en-US" dirty="0" smtClean="0"/>
              <a:t>Banerjee </a:t>
            </a:r>
            <a:r>
              <a:rPr lang="en-US" dirty="0"/>
              <a:t>et al. introduced a framework where offline simulation is used to pre-compute force </a:t>
            </a:r>
            <a:endParaRPr lang="en-US" dirty="0" smtClean="0"/>
          </a:p>
          <a:p>
            <a:r>
              <a:rPr lang="en-US" dirty="0"/>
              <a:t>Zhou et al. introduced a force calculating model that uses ray tracing </a:t>
            </a:r>
          </a:p>
          <a:p>
            <a:r>
              <a:rPr lang="en-US" dirty="0" err="1"/>
              <a:t>Sraj</a:t>
            </a:r>
            <a:r>
              <a:rPr lang="en-US" dirty="0"/>
              <a:t> et al. used dynamic ray tracing to induce optical force on the surface of the deformable cell</a:t>
            </a:r>
          </a:p>
          <a:p>
            <a:r>
              <a:rPr lang="en-US" dirty="0"/>
              <a:t>Bianchi and Leonardo used GPUs to perform optical manipulation using holograms in real-time</a:t>
            </a:r>
          </a:p>
          <a:p>
            <a:endParaRPr lang="en-US" dirty="0" smtClean="0"/>
          </a:p>
        </p:txBody>
      </p:sp>
      <p:sp>
        <p:nvSpPr>
          <p:cNvPr id="59" name="Rectangle 2"/>
          <p:cNvSpPr txBox="1">
            <a:spLocks noChangeArrowheads="1"/>
          </p:cNvSpPr>
          <p:nvPr/>
        </p:nvSpPr>
        <p:spPr bwMode="auto">
          <a:xfrm>
            <a:off x="465284" y="5649182"/>
            <a:ext cx="8207229" cy="1311128"/>
          </a:xfrm>
          <a:prstGeom prst="rect">
            <a:avLst/>
          </a:prstGeom>
          <a:noFill/>
          <a:ln w="9525">
            <a:noFill/>
            <a:miter lim="800000"/>
            <a:headEnd/>
            <a:tailEnd/>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pPr>
            <a:r>
              <a:rPr lang="en-US" sz="800" dirty="0"/>
              <a:t>Ashkin, A., 1992. “Forces of a single-beam gradient laser trap on a dielectric sphere in the ray optics regime”. Biophysical Journal, 61, Feb., pp. 569–582</a:t>
            </a:r>
            <a:r>
              <a:rPr lang="en-US" sz="800" dirty="0" smtClean="0"/>
              <a:t>.</a:t>
            </a:r>
          </a:p>
          <a:p>
            <a:pPr marL="400050" lvl="1" indent="0">
              <a:buNone/>
            </a:pPr>
            <a:r>
              <a:rPr lang="en-US" sz="800" dirty="0" smtClean="0"/>
              <a:t>Banerjee</a:t>
            </a:r>
            <a:r>
              <a:rPr lang="en-US" sz="800" dirty="0"/>
              <a:t>, A. G., </a:t>
            </a:r>
            <a:r>
              <a:rPr lang="en-US" sz="800" dirty="0" err="1"/>
              <a:t>Balijepalli</a:t>
            </a:r>
            <a:r>
              <a:rPr lang="en-US" sz="800" dirty="0"/>
              <a:t>, A., Gupta, S. K., and </a:t>
            </a:r>
            <a:r>
              <a:rPr lang="en-US" sz="800" dirty="0" err="1"/>
              <a:t>LeBrun</a:t>
            </a:r>
            <a:r>
              <a:rPr lang="en-US" sz="800" dirty="0"/>
              <a:t>, T. W., 2009. “Generating Simplified Trapping Probability Models From Simulation of Optical Tweezers </a:t>
            </a:r>
            <a:r>
              <a:rPr lang="en-US" sz="800" dirty="0" err="1"/>
              <a:t>System”.Journal</a:t>
            </a:r>
            <a:r>
              <a:rPr lang="en-US" sz="800" dirty="0"/>
              <a:t> of Computing and Information Science in Engineering, 9, p. 021003</a:t>
            </a:r>
            <a:r>
              <a:rPr lang="en-US" sz="800" dirty="0" smtClean="0"/>
              <a:t>.</a:t>
            </a:r>
          </a:p>
          <a:p>
            <a:pPr marL="400050" lvl="1" indent="0">
              <a:buNone/>
            </a:pPr>
            <a:r>
              <a:rPr lang="en-US" sz="800" dirty="0"/>
              <a:t>Zhou, J.-H., </a:t>
            </a:r>
            <a:r>
              <a:rPr lang="en-US" sz="800" dirty="0" err="1"/>
              <a:t>Ren</a:t>
            </a:r>
            <a:r>
              <a:rPr lang="en-US" sz="800" dirty="0"/>
              <a:t>, H.-L., </a:t>
            </a:r>
            <a:r>
              <a:rPr lang="en-US" sz="800" dirty="0" err="1"/>
              <a:t>Cai</a:t>
            </a:r>
            <a:r>
              <a:rPr lang="en-US" sz="800" dirty="0"/>
              <a:t>, J., and Li, Y.-M., 2008. “</a:t>
            </a:r>
            <a:r>
              <a:rPr lang="en-US" sz="800" dirty="0" err="1"/>
              <a:t>Raytracing</a:t>
            </a:r>
            <a:r>
              <a:rPr lang="en-US" sz="800" dirty="0"/>
              <a:t> methodology: application of spatial analytic geometry in the ray-optic model of optical tweezers”. Applied Optics, 47.</a:t>
            </a:r>
          </a:p>
          <a:p>
            <a:pPr marL="400050" lvl="1" indent="0">
              <a:buNone/>
            </a:pPr>
            <a:r>
              <a:rPr lang="en-US" sz="800" dirty="0" err="1"/>
              <a:t>Sraj</a:t>
            </a:r>
            <a:r>
              <a:rPr lang="en-US" sz="800" dirty="0"/>
              <a:t>, I., </a:t>
            </a:r>
            <a:r>
              <a:rPr lang="en-US" sz="800" dirty="0" err="1"/>
              <a:t>Szatmary</a:t>
            </a:r>
            <a:r>
              <a:rPr lang="en-US" sz="800" dirty="0"/>
              <a:t>, A. C., Marr, D. W. M., and </a:t>
            </a:r>
            <a:r>
              <a:rPr lang="en-US" sz="800" dirty="0" err="1"/>
              <a:t>Eggleton</a:t>
            </a:r>
            <a:r>
              <a:rPr lang="en-US" sz="800" dirty="0"/>
              <a:t>, C. D., 2010. “Dynamic ray tracing for modeling optical cell manipulation”. Opt. Express, 18(16), Aug, pp. 16702–16714.</a:t>
            </a:r>
          </a:p>
          <a:p>
            <a:pPr marL="400050" lvl="1" indent="0">
              <a:buNone/>
            </a:pPr>
            <a:r>
              <a:rPr lang="en-US" sz="800" dirty="0"/>
              <a:t>Bianchi, S., and Leonardo, R. D., 2010. “Real-time optical micro-manipulation using optimized holograms generated on the GPU”. Computer Physics Communications, 181(8), pp. 1444–1448.</a:t>
            </a:r>
          </a:p>
          <a:p>
            <a:pPr marL="400050" lvl="1" indent="0">
              <a:buNone/>
            </a:pPr>
            <a:endParaRPr lang="en-US" sz="1400" dirty="0"/>
          </a:p>
        </p:txBody>
      </p:sp>
    </p:spTree>
    <p:extLst>
      <p:ext uri="{BB962C8B-B14F-4D97-AF65-F5344CB8AC3E}">
        <p14:creationId xmlns:p14="http://schemas.microsoft.com/office/powerpoint/2010/main" val="2410352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p:txBody>
          <a:bodyPr>
            <a:normAutofit/>
          </a:bodyPr>
          <a:lstStyle/>
          <a:p>
            <a:r>
              <a:rPr lang="en-US" dirty="0" smtClean="0"/>
              <a:t>Hybrid CPU/GPU based</a:t>
            </a:r>
          </a:p>
          <a:p>
            <a:r>
              <a:rPr lang="en-US" dirty="0" smtClean="0"/>
              <a:t>3D grid data structure</a:t>
            </a:r>
          </a:p>
          <a:p>
            <a:r>
              <a:rPr lang="en-US" dirty="0" smtClean="0"/>
              <a:t>Steps</a:t>
            </a:r>
          </a:p>
          <a:p>
            <a:pPr marL="971550" lvl="1" indent="-514350">
              <a:buFont typeface="+mj-lt"/>
              <a:buAutoNum type="arabicPeriod"/>
            </a:pPr>
            <a:r>
              <a:rPr lang="en-US" dirty="0" smtClean="0"/>
              <a:t>Ray Object Intersection</a:t>
            </a:r>
          </a:p>
          <a:p>
            <a:pPr marL="971550" lvl="1" indent="-514350">
              <a:buFont typeface="+mj-lt"/>
              <a:buAutoNum type="arabicPeriod"/>
            </a:pPr>
            <a:r>
              <a:rPr lang="en-US" dirty="0"/>
              <a:t>Force </a:t>
            </a:r>
            <a:r>
              <a:rPr lang="en-US" dirty="0" smtClean="0"/>
              <a:t>Calculation</a:t>
            </a:r>
          </a:p>
          <a:p>
            <a:pPr marL="1428750" lvl="2" indent="-514350">
              <a:buFont typeface="+mj-lt"/>
              <a:buAutoNum type="romanUcPeriod"/>
            </a:pPr>
            <a:r>
              <a:rPr lang="en-US" dirty="0" smtClean="0"/>
              <a:t>Using ray tracing</a:t>
            </a:r>
          </a:p>
          <a:p>
            <a:pPr marL="1428750" lvl="2" indent="-514350">
              <a:buFont typeface="+mj-lt"/>
              <a:buAutoNum type="romanUcPeriod"/>
            </a:pPr>
            <a:r>
              <a:rPr lang="en-US" dirty="0" smtClean="0"/>
              <a:t>Using </a:t>
            </a:r>
            <a:r>
              <a:rPr lang="en-US" dirty="0"/>
              <a:t>Non-Negative Matrix </a:t>
            </a:r>
            <a:r>
              <a:rPr lang="en-US" dirty="0" smtClean="0"/>
              <a:t>Factorization</a:t>
            </a:r>
          </a:p>
          <a:p>
            <a:pPr marL="971550" lvl="1" indent="-514350">
              <a:buFont typeface="+mj-lt"/>
              <a:buAutoNum type="arabicPeriod"/>
            </a:pPr>
            <a:r>
              <a:rPr lang="en-US" dirty="0"/>
              <a:t>Force Integration</a:t>
            </a:r>
          </a:p>
          <a:p>
            <a:endParaRPr lang="en-US" dirty="0"/>
          </a:p>
          <a:p>
            <a:endParaRPr lang="en-US" dirty="0"/>
          </a:p>
          <a:p>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05000"/>
            <a:ext cx="3264301" cy="2236360"/>
          </a:xfrm>
          <a:prstGeom prst="rect">
            <a:avLst/>
          </a:prstGeom>
        </p:spPr>
      </p:pic>
    </p:spTree>
    <p:extLst>
      <p:ext uri="{BB962C8B-B14F-4D97-AF65-F5344CB8AC3E}">
        <p14:creationId xmlns:p14="http://schemas.microsoft.com/office/powerpoint/2010/main" val="480350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Approach : Ray Object </a:t>
            </a:r>
            <a:r>
              <a:rPr lang="en-US" dirty="0" smtClean="0"/>
              <a:t>Intersection</a:t>
            </a:r>
            <a:endParaRPr lang="en-US" dirty="0"/>
          </a:p>
        </p:txBody>
      </p:sp>
      <p:sp>
        <p:nvSpPr>
          <p:cNvPr id="3" name="Content Placeholder 2"/>
          <p:cNvSpPr>
            <a:spLocks noGrp="1"/>
          </p:cNvSpPr>
          <p:nvPr>
            <p:ph idx="1"/>
          </p:nvPr>
        </p:nvSpPr>
        <p:spPr/>
        <p:txBody>
          <a:bodyPr>
            <a:normAutofit/>
          </a:bodyPr>
          <a:lstStyle/>
          <a:p>
            <a:r>
              <a:rPr lang="en-US" dirty="0" smtClean="0"/>
              <a:t>Uses </a:t>
            </a:r>
            <a:r>
              <a:rPr lang="en-US" dirty="0"/>
              <a:t>a </a:t>
            </a:r>
            <a:r>
              <a:rPr lang="en-US" dirty="0" smtClean="0"/>
              <a:t>3D-grid based data structure</a:t>
            </a:r>
          </a:p>
          <a:p>
            <a:pPr lvl="1"/>
            <a:r>
              <a:rPr lang="en-US" dirty="0" smtClean="0"/>
              <a:t>Faster creating</a:t>
            </a:r>
            <a:r>
              <a:rPr lang="en-US" dirty="0"/>
              <a:t>, </a:t>
            </a:r>
            <a:r>
              <a:rPr lang="en-US" dirty="0" smtClean="0"/>
              <a:t>updating, and </a:t>
            </a:r>
            <a:r>
              <a:rPr lang="en-US" dirty="0"/>
              <a:t>ray </a:t>
            </a:r>
            <a:r>
              <a:rPr lang="en-US" dirty="0" smtClean="0"/>
              <a:t>traversing speed</a:t>
            </a:r>
          </a:p>
          <a:p>
            <a:pPr lvl="1"/>
            <a:r>
              <a:rPr lang="en-US" dirty="0" smtClean="0"/>
              <a:t>Created on </a:t>
            </a:r>
            <a:r>
              <a:rPr lang="en-US" dirty="0"/>
              <a:t>the CPU </a:t>
            </a:r>
            <a:endParaRPr lang="en-US" dirty="0" smtClean="0"/>
          </a:p>
          <a:p>
            <a:pPr lvl="1"/>
            <a:r>
              <a:rPr lang="en-US" dirty="0" smtClean="0"/>
              <a:t>Intersections performed on the GPU</a:t>
            </a:r>
          </a:p>
          <a:p>
            <a:r>
              <a:rPr lang="en-US" dirty="0"/>
              <a:t>The </a:t>
            </a:r>
            <a:r>
              <a:rPr lang="en-US" dirty="0">
                <a:solidFill>
                  <a:srgbClr val="FF0000"/>
                </a:solidFill>
              </a:rPr>
              <a:t>reflected</a:t>
            </a:r>
            <a:r>
              <a:rPr lang="en-US" dirty="0"/>
              <a:t>, </a:t>
            </a:r>
            <a:r>
              <a:rPr lang="en-US" dirty="0">
                <a:solidFill>
                  <a:srgbClr val="00B050"/>
                </a:solidFill>
              </a:rPr>
              <a:t>refracted</a:t>
            </a:r>
            <a:r>
              <a:rPr lang="en-US" dirty="0"/>
              <a:t>, and </a:t>
            </a:r>
            <a:r>
              <a:rPr lang="en-US" dirty="0" smtClean="0">
                <a:solidFill>
                  <a:srgbClr val="0070C0"/>
                </a:solidFill>
              </a:rPr>
              <a:t>transmitted</a:t>
            </a:r>
            <a:r>
              <a:rPr lang="en-US" dirty="0" smtClean="0"/>
              <a:t> rays </a:t>
            </a:r>
            <a:r>
              <a:rPr lang="en-US" dirty="0"/>
              <a:t>are </a:t>
            </a:r>
            <a:r>
              <a:rPr lang="en-US" dirty="0" smtClean="0"/>
              <a:t>calculated</a:t>
            </a:r>
            <a:endParaRPr lang="en-US" dirty="0"/>
          </a:p>
          <a:p>
            <a:pPr lvl="1"/>
            <a:endParaRPr lang="en-US" dirty="0"/>
          </a:p>
        </p:txBody>
      </p:sp>
      <p:grpSp>
        <p:nvGrpSpPr>
          <p:cNvPr id="33" name="Group 32"/>
          <p:cNvGrpSpPr/>
          <p:nvPr/>
        </p:nvGrpSpPr>
        <p:grpSpPr>
          <a:xfrm>
            <a:off x="4038600" y="4648200"/>
            <a:ext cx="1612644" cy="2133600"/>
            <a:chOff x="6553200" y="38100"/>
            <a:chExt cx="1861389" cy="2462700"/>
          </a:xfrm>
        </p:grpSpPr>
        <p:sp>
          <p:nvSpPr>
            <p:cNvPr id="4" name="Oval 3"/>
            <p:cNvSpPr/>
            <p:nvPr/>
          </p:nvSpPr>
          <p:spPr>
            <a:xfrm>
              <a:off x="7042988" y="571500"/>
              <a:ext cx="1371601" cy="1295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 name="Straight Arrow Connector 6"/>
            <p:cNvCxnSpPr>
              <a:endCxn id="4" idx="1"/>
            </p:cNvCxnSpPr>
            <p:nvPr/>
          </p:nvCxnSpPr>
          <p:spPr>
            <a:xfrm>
              <a:off x="7158029" y="38100"/>
              <a:ext cx="85826" cy="723108"/>
            </a:xfrm>
            <a:prstGeom prst="straightConnector1">
              <a:avLst/>
            </a:prstGeom>
            <a:ln>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Straight Arrow Connector 7"/>
            <p:cNvCxnSpPr>
              <a:endCxn id="4" idx="4"/>
            </p:cNvCxnSpPr>
            <p:nvPr/>
          </p:nvCxnSpPr>
          <p:spPr>
            <a:xfrm>
              <a:off x="7249805" y="761207"/>
              <a:ext cx="478984" cy="1105693"/>
            </a:xfrm>
            <a:prstGeom prst="straightConnector1">
              <a:avLst/>
            </a:prstGeom>
            <a:ln>
              <a:solidFill>
                <a:srgbClr val="00B050"/>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1" name="Straight Arrow Connector 10"/>
            <p:cNvCxnSpPr>
              <a:stCxn id="4" idx="1"/>
            </p:cNvCxnSpPr>
            <p:nvPr/>
          </p:nvCxnSpPr>
          <p:spPr>
            <a:xfrm flipH="1" flipV="1">
              <a:off x="6553200" y="571500"/>
              <a:ext cx="690654" cy="189707"/>
            </a:xfrm>
            <a:prstGeom prst="straightConnector1">
              <a:avLst/>
            </a:pr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4" idx="4"/>
            </p:cNvCxnSpPr>
            <p:nvPr/>
          </p:nvCxnSpPr>
          <p:spPr>
            <a:xfrm>
              <a:off x="7728789" y="1866901"/>
              <a:ext cx="348411" cy="633899"/>
            </a:xfrm>
            <a:prstGeom prst="straightConnector1">
              <a:avLst/>
            </a:prstGeom>
            <a:ln>
              <a:solidFill>
                <a:srgbClr val="0070C0"/>
              </a:solidFill>
              <a:headEnd type="none" w="med" len="med"/>
              <a:tailEnd type="triangl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21052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Approach : Force </a:t>
            </a:r>
            <a:r>
              <a:rPr lang="en-US" dirty="0" smtClean="0"/>
              <a:t>Calculation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571500" indent="-571500">
                  <a:buFont typeface="+mj-lt"/>
                  <a:buAutoNum type="romanUcPeriod"/>
                </a:pPr>
                <a:r>
                  <a:rPr lang="en-US" dirty="0" smtClean="0"/>
                  <a:t>Using Ray Tracing</a:t>
                </a:r>
              </a:p>
              <a:p>
                <a:pPr lvl="1"/>
                <a:r>
                  <a:rPr lang="en-US" dirty="0" smtClean="0"/>
                  <a:t>Magnitude </a:t>
                </a:r>
                <a:r>
                  <a:rPr lang="en-US" dirty="0"/>
                  <a:t>of the </a:t>
                </a:r>
                <a:r>
                  <a:rPr lang="en-US" dirty="0" smtClean="0"/>
                  <a:t>scattering and </a:t>
                </a:r>
                <a:r>
                  <a:rPr lang="en-US" dirty="0"/>
                  <a:t>the gradient force </a:t>
                </a:r>
                <a:r>
                  <a:rPr lang="en-US" dirty="0" smtClean="0"/>
                  <a:t>are calculated using </a:t>
                </a:r>
                <a:r>
                  <a:rPr lang="en-US" dirty="0"/>
                  <a:t>the equation </a:t>
                </a:r>
                <a:r>
                  <a:rPr lang="en-US" sz="2300" dirty="0" smtClean="0"/>
                  <a:t>(Ashkin</a:t>
                </a:r>
                <a:r>
                  <a:rPr lang="en-US" sz="2300" dirty="0"/>
                  <a:t>, Biophysical Journal, 1992</a:t>
                </a:r>
                <a:r>
                  <a:rPr lang="en-US" sz="2300" dirty="0" smtClean="0"/>
                  <a:t>.)</a:t>
                </a:r>
              </a:p>
              <a:p>
                <a:pPr lvl="1"/>
                <a:endParaRPr lang="en-US" sz="2300" b="0" i="1" dirty="0" smtClean="0">
                  <a:latin typeface="Cambria Math" panose="02040503050406030204" pitchFamily="18" charset="0"/>
                </a:endParaRPr>
              </a:p>
              <a:p>
                <a:pPr marL="514350" lvl="1" indent="0">
                  <a:buNone/>
                </a:pPr>
                <a14:m>
                  <m:oMathPara xmlns:m="http://schemas.openxmlformats.org/officeDocument/2006/math">
                    <m:oMathParaPr>
                      <m:jc m:val="centerGroup"/>
                    </m:oMathParaPr>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a:rPr>
                            <m:t>𝐹</m:t>
                          </m:r>
                        </m:e>
                        <m:sub>
                          <m:r>
                            <a:rPr lang="en-US" sz="2100" b="0" i="1" smtClean="0">
                              <a:latin typeface="Cambria Math"/>
                            </a:rPr>
                            <m:t>𝑠</m:t>
                          </m:r>
                        </m:sub>
                      </m:sSub>
                      <m:r>
                        <a:rPr lang="en-US" sz="2100" b="0" i="1" smtClean="0">
                          <a:latin typeface="Cambria Math"/>
                        </a:rPr>
                        <m:t>= </m:t>
                      </m:r>
                      <m:f>
                        <m:fPr>
                          <m:ctrlPr>
                            <a:rPr lang="en-US" sz="2100" b="0" i="1" smtClean="0">
                              <a:latin typeface="Cambria Math" panose="02040503050406030204" pitchFamily="18" charset="0"/>
                            </a:rPr>
                          </m:ctrlPr>
                        </m:fPr>
                        <m:num>
                          <m:sSub>
                            <m:sSubPr>
                              <m:ctrlPr>
                                <a:rPr lang="en-US" sz="2100" b="0" i="1" smtClean="0">
                                  <a:latin typeface="Cambria Math" panose="02040503050406030204" pitchFamily="18" charset="0"/>
                                </a:rPr>
                              </m:ctrlPr>
                            </m:sSubPr>
                            <m:e>
                              <m:r>
                                <a:rPr lang="en-US" sz="2100" b="0" i="1" smtClean="0">
                                  <a:latin typeface="Cambria Math"/>
                                </a:rPr>
                                <m:t>𝑛</m:t>
                              </m:r>
                            </m:e>
                            <m:sub>
                              <m:r>
                                <a:rPr lang="en-US" sz="2100" b="0" i="1" smtClean="0">
                                  <a:latin typeface="Cambria Math"/>
                                </a:rPr>
                                <m:t>1</m:t>
                              </m:r>
                            </m:sub>
                          </m:sSub>
                          <m:r>
                            <a:rPr lang="en-US" sz="2100" b="0" i="1" smtClean="0">
                              <a:latin typeface="Cambria Math"/>
                            </a:rPr>
                            <m:t>𝑃</m:t>
                          </m:r>
                        </m:num>
                        <m:den>
                          <m:r>
                            <a:rPr lang="en-US" sz="2100" b="0" i="1" smtClean="0">
                              <a:latin typeface="Cambria Math"/>
                            </a:rPr>
                            <m:t>𝑐</m:t>
                          </m:r>
                        </m:den>
                      </m:f>
                      <m:d>
                        <m:dPr>
                          <m:begChr m:val="{"/>
                          <m:endChr m:val="}"/>
                          <m:ctrlPr>
                            <a:rPr lang="en-US" sz="2100" b="0" i="1" smtClean="0">
                              <a:latin typeface="Cambria Math" panose="02040503050406030204" pitchFamily="18" charset="0"/>
                            </a:rPr>
                          </m:ctrlPr>
                        </m:dPr>
                        <m:e>
                          <m:r>
                            <a:rPr lang="en-US" sz="2100" b="0" i="1" smtClean="0">
                              <a:latin typeface="Cambria Math"/>
                            </a:rPr>
                            <m:t>1+</m:t>
                          </m:r>
                          <m:r>
                            <a:rPr lang="en-US" sz="2100" b="0" i="1" smtClean="0">
                              <a:latin typeface="Cambria Math"/>
                            </a:rPr>
                            <m:t>𝑅</m:t>
                          </m:r>
                          <m:func>
                            <m:funcPr>
                              <m:ctrlPr>
                                <a:rPr lang="en-US" sz="2100" b="0" i="1" smtClean="0">
                                  <a:latin typeface="Cambria Math" panose="02040503050406030204" pitchFamily="18" charset="0"/>
                                </a:rPr>
                              </m:ctrlPr>
                            </m:funcPr>
                            <m:fName>
                              <m:r>
                                <m:rPr>
                                  <m:sty m:val="p"/>
                                </m:rPr>
                                <a:rPr lang="en-US" sz="2100" b="0" i="0" smtClean="0">
                                  <a:latin typeface="Cambria Math"/>
                                </a:rPr>
                                <m:t>cos</m:t>
                              </m:r>
                            </m:fName>
                            <m:e>
                              <m:d>
                                <m:dPr>
                                  <m:ctrlPr>
                                    <a:rPr lang="en-US" sz="2100" b="0" i="1" smtClean="0">
                                      <a:latin typeface="Cambria Math" panose="02040503050406030204" pitchFamily="18" charset="0"/>
                                    </a:rPr>
                                  </m:ctrlPr>
                                </m:dPr>
                                <m:e>
                                  <m:r>
                                    <a:rPr lang="en-US" sz="2100" b="0" i="1" smtClean="0">
                                      <a:latin typeface="Cambria Math"/>
                                    </a:rPr>
                                    <m:t>2</m:t>
                                  </m:r>
                                  <m:r>
                                    <a:rPr lang="en-US" sz="2100" b="0" i="1" smtClean="0">
                                      <a:latin typeface="Cambria Math"/>
                                    </a:rPr>
                                    <m:t>𝜃</m:t>
                                  </m:r>
                                </m:e>
                              </m:d>
                            </m:e>
                          </m:func>
                          <m:r>
                            <a:rPr lang="en-US" sz="2100" b="0" i="1" smtClean="0">
                              <a:latin typeface="Cambria Math"/>
                            </a:rPr>
                            <m:t>−</m:t>
                          </m:r>
                          <m:f>
                            <m:fPr>
                              <m:ctrlPr>
                                <a:rPr lang="en-US" sz="2100" b="0" i="1" smtClean="0">
                                  <a:latin typeface="Cambria Math" panose="02040503050406030204" pitchFamily="18" charset="0"/>
                                </a:rPr>
                              </m:ctrlPr>
                            </m:fPr>
                            <m:num>
                              <m:sSup>
                                <m:sSupPr>
                                  <m:ctrlPr>
                                    <a:rPr lang="en-US" sz="2100" i="1">
                                      <a:latin typeface="Cambria Math" panose="02040503050406030204" pitchFamily="18" charset="0"/>
                                    </a:rPr>
                                  </m:ctrlPr>
                                </m:sSupPr>
                                <m:e>
                                  <m:r>
                                    <a:rPr lang="en-US" sz="2100" i="1">
                                      <a:latin typeface="Cambria Math"/>
                                    </a:rPr>
                                    <m:t>𝑇</m:t>
                                  </m:r>
                                </m:e>
                                <m:sup>
                                  <m:r>
                                    <a:rPr lang="en-US" sz="2100" i="1">
                                      <a:latin typeface="Cambria Math"/>
                                    </a:rPr>
                                    <m:t>2</m:t>
                                  </m:r>
                                </m:sup>
                              </m:sSup>
                              <m:r>
                                <a:rPr lang="en-US" sz="2100" i="1">
                                  <a:latin typeface="Cambria Math"/>
                                </a:rPr>
                                <m:t>[</m:t>
                              </m:r>
                              <m:func>
                                <m:funcPr>
                                  <m:ctrlPr>
                                    <a:rPr lang="en-US" sz="2100" i="1">
                                      <a:latin typeface="Cambria Math" panose="02040503050406030204" pitchFamily="18" charset="0"/>
                                    </a:rPr>
                                  </m:ctrlPr>
                                </m:funcPr>
                                <m:fName>
                                  <m:r>
                                    <m:rPr>
                                      <m:sty m:val="p"/>
                                    </m:rPr>
                                    <a:rPr lang="en-US" sz="2100">
                                      <a:latin typeface="Cambria Math"/>
                                    </a:rPr>
                                    <m:t>cos</m:t>
                                  </m:r>
                                </m:fName>
                                <m:e>
                                  <m:d>
                                    <m:dPr>
                                      <m:ctrlPr>
                                        <a:rPr lang="en-US" sz="2100" i="1">
                                          <a:latin typeface="Cambria Math" panose="02040503050406030204" pitchFamily="18" charset="0"/>
                                        </a:rPr>
                                      </m:ctrlPr>
                                    </m:dPr>
                                    <m:e>
                                      <m:r>
                                        <a:rPr lang="en-US" sz="2100" i="1">
                                          <a:latin typeface="Cambria Math"/>
                                        </a:rPr>
                                        <m:t>2</m:t>
                                      </m:r>
                                      <m:r>
                                        <a:rPr lang="en-US" sz="2100" i="1">
                                          <a:latin typeface="Cambria Math"/>
                                        </a:rPr>
                                        <m:t>𝜃</m:t>
                                      </m:r>
                                      <m:r>
                                        <a:rPr lang="en-US" sz="2100" i="1">
                                          <a:latin typeface="Cambria Math"/>
                                        </a:rPr>
                                        <m:t>−2</m:t>
                                      </m:r>
                                      <m:r>
                                        <a:rPr lang="en-US" sz="2100" i="1">
                                          <a:latin typeface="Cambria Math"/>
                                        </a:rPr>
                                        <m:t>𝑟</m:t>
                                      </m:r>
                                    </m:e>
                                  </m:d>
                                </m:e>
                              </m:func>
                              <m:r>
                                <a:rPr lang="en-US" sz="2100" i="1">
                                  <a:latin typeface="Cambria Math"/>
                                </a:rPr>
                                <m:t>+</m:t>
                              </m:r>
                              <m:r>
                                <a:rPr lang="en-US" sz="2100" i="1">
                                  <a:latin typeface="Cambria Math"/>
                                </a:rPr>
                                <m:t>𝑅</m:t>
                              </m:r>
                              <m:r>
                                <a:rPr lang="en-US" sz="2100" b="0" i="1" smtClean="0">
                                  <a:latin typeface="Cambria Math"/>
                                </a:rPr>
                                <m:t> </m:t>
                              </m:r>
                              <m:r>
                                <a:rPr lang="en-US" sz="2100" i="1">
                                  <a:latin typeface="Cambria Math"/>
                                </a:rPr>
                                <m:t>𝑐𝑜𝑠</m:t>
                              </m:r>
                              <m:d>
                                <m:dPr>
                                  <m:ctrlPr>
                                    <a:rPr lang="en-US" sz="2100" i="1">
                                      <a:latin typeface="Cambria Math" panose="02040503050406030204" pitchFamily="18" charset="0"/>
                                    </a:rPr>
                                  </m:ctrlPr>
                                </m:dPr>
                                <m:e>
                                  <m:r>
                                    <a:rPr lang="en-US" sz="2100" i="1">
                                      <a:latin typeface="Cambria Math"/>
                                    </a:rPr>
                                    <m:t>2</m:t>
                                  </m:r>
                                  <m:r>
                                    <a:rPr lang="en-US" sz="2100" i="1">
                                      <a:latin typeface="Cambria Math"/>
                                    </a:rPr>
                                    <m:t>𝜃</m:t>
                                  </m:r>
                                </m:e>
                              </m:d>
                              <m:r>
                                <a:rPr lang="en-US" sz="2100" i="1">
                                  <a:latin typeface="Cambria Math"/>
                                </a:rPr>
                                <m:t>]</m:t>
                              </m:r>
                            </m:num>
                            <m:den>
                              <m:r>
                                <a:rPr lang="en-US" sz="2100" b="0" i="1" smtClean="0">
                                  <a:latin typeface="Cambria Math"/>
                                </a:rPr>
                                <m:t>1+</m:t>
                              </m:r>
                              <m:sSup>
                                <m:sSupPr>
                                  <m:ctrlPr>
                                    <a:rPr lang="en-US" sz="2100" b="0" i="1" smtClean="0">
                                      <a:latin typeface="Cambria Math" panose="02040503050406030204" pitchFamily="18" charset="0"/>
                                    </a:rPr>
                                  </m:ctrlPr>
                                </m:sSupPr>
                                <m:e>
                                  <m:r>
                                    <a:rPr lang="en-US" sz="2100" b="0" i="1" smtClean="0">
                                      <a:latin typeface="Cambria Math"/>
                                    </a:rPr>
                                    <m:t>𝑅</m:t>
                                  </m:r>
                                </m:e>
                                <m:sup>
                                  <m:r>
                                    <a:rPr lang="en-US" sz="2100" b="0" i="1" smtClean="0">
                                      <a:latin typeface="Cambria Math"/>
                                    </a:rPr>
                                    <m:t>2</m:t>
                                  </m:r>
                                </m:sup>
                              </m:sSup>
                              <m:r>
                                <a:rPr lang="en-US" sz="2100" b="0" i="1" smtClean="0">
                                  <a:latin typeface="Cambria Math"/>
                                </a:rPr>
                                <m:t>+2</m:t>
                              </m:r>
                              <m:r>
                                <a:rPr lang="en-US" sz="2100" b="0" i="1" smtClean="0">
                                  <a:latin typeface="Cambria Math"/>
                                </a:rPr>
                                <m:t>𝑅</m:t>
                              </m:r>
                              <m:r>
                                <a:rPr lang="en-US" sz="2100" b="0" i="1" smtClean="0">
                                  <a:latin typeface="Cambria Math"/>
                                </a:rPr>
                                <m:t> </m:t>
                              </m:r>
                              <m:r>
                                <a:rPr lang="en-US" sz="2100" b="0" i="1" smtClean="0">
                                  <a:latin typeface="Cambria Math"/>
                                </a:rPr>
                                <m:t>𝑐𝑜𝑠</m:t>
                              </m:r>
                              <m:r>
                                <a:rPr lang="en-US" sz="2100" b="0" i="1" smtClean="0">
                                  <a:latin typeface="Cambria Math"/>
                                </a:rPr>
                                <m:t>(2</m:t>
                              </m:r>
                              <m:r>
                                <a:rPr lang="en-US" sz="2100" b="0" i="1" smtClean="0">
                                  <a:latin typeface="Cambria Math"/>
                                </a:rPr>
                                <m:t>𝑟</m:t>
                              </m:r>
                              <m:r>
                                <a:rPr lang="en-US" sz="2100" b="0" i="1" smtClean="0">
                                  <a:latin typeface="Cambria Math"/>
                                </a:rPr>
                                <m:t>)</m:t>
                              </m:r>
                            </m:den>
                          </m:f>
                          <m:r>
                            <a:rPr lang="en-US" sz="2100" b="0" i="1" smtClean="0">
                              <a:latin typeface="Cambria Math"/>
                            </a:rPr>
                            <m:t> </m:t>
                          </m:r>
                        </m:e>
                      </m:d>
                    </m:oMath>
                  </m:oMathPara>
                </a14:m>
                <a:endParaRPr lang="en-US" sz="2100" dirty="0"/>
              </a:p>
              <a:p>
                <a:pPr lvl="1"/>
                <a:endParaRPr lang="en-US" sz="2100" dirty="0" smtClean="0"/>
              </a:p>
              <a:p>
                <a:pPr marL="514350" lvl="1" indent="0">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a:rPr>
                            <m:t>𝐹</m:t>
                          </m:r>
                        </m:e>
                        <m:sub>
                          <m:r>
                            <a:rPr lang="en-US" sz="2100" b="0" i="1" smtClean="0">
                              <a:latin typeface="Cambria Math"/>
                            </a:rPr>
                            <m:t>𝑔</m:t>
                          </m:r>
                        </m:sub>
                      </m:sSub>
                      <m:r>
                        <a:rPr lang="en-US" sz="2100" i="1">
                          <a:latin typeface="Cambria Math"/>
                        </a:rPr>
                        <m:t>= </m:t>
                      </m:r>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a:rPr>
                                <m:t>𝑛</m:t>
                              </m:r>
                            </m:e>
                            <m:sub>
                              <m:r>
                                <a:rPr lang="en-US" sz="2100" i="1">
                                  <a:latin typeface="Cambria Math"/>
                                </a:rPr>
                                <m:t>1</m:t>
                              </m:r>
                            </m:sub>
                          </m:sSub>
                          <m:r>
                            <a:rPr lang="en-US" sz="2100" i="1">
                              <a:latin typeface="Cambria Math"/>
                            </a:rPr>
                            <m:t>𝑃</m:t>
                          </m:r>
                        </m:num>
                        <m:den>
                          <m:r>
                            <a:rPr lang="en-US" sz="2100" i="1">
                              <a:latin typeface="Cambria Math"/>
                            </a:rPr>
                            <m:t>𝑐</m:t>
                          </m:r>
                        </m:den>
                      </m:f>
                      <m:d>
                        <m:dPr>
                          <m:begChr m:val="{"/>
                          <m:endChr m:val="}"/>
                          <m:ctrlPr>
                            <a:rPr lang="en-US" sz="2100" i="1">
                              <a:latin typeface="Cambria Math" panose="02040503050406030204" pitchFamily="18" charset="0"/>
                            </a:rPr>
                          </m:ctrlPr>
                        </m:dPr>
                        <m:e>
                          <m:r>
                            <a:rPr lang="en-US" sz="2100" i="1">
                              <a:latin typeface="Cambria Math"/>
                            </a:rPr>
                            <m:t>𝑅</m:t>
                          </m:r>
                          <m:func>
                            <m:funcPr>
                              <m:ctrlPr>
                                <a:rPr lang="en-US" sz="2100" i="1">
                                  <a:latin typeface="Cambria Math" panose="02040503050406030204" pitchFamily="18" charset="0"/>
                                </a:rPr>
                              </m:ctrlPr>
                            </m:funcPr>
                            <m:fName>
                              <m:r>
                                <m:rPr>
                                  <m:sty m:val="p"/>
                                </m:rPr>
                                <a:rPr lang="en-US" sz="2100" b="0" i="0" smtClean="0">
                                  <a:latin typeface="Cambria Math"/>
                                </a:rPr>
                                <m:t>sin</m:t>
                              </m:r>
                            </m:fName>
                            <m:e>
                              <m:d>
                                <m:dPr>
                                  <m:ctrlPr>
                                    <a:rPr lang="en-US" sz="2100" i="1">
                                      <a:latin typeface="Cambria Math" panose="02040503050406030204" pitchFamily="18" charset="0"/>
                                    </a:rPr>
                                  </m:ctrlPr>
                                </m:dPr>
                                <m:e>
                                  <m:r>
                                    <a:rPr lang="en-US" sz="2100" i="1">
                                      <a:latin typeface="Cambria Math"/>
                                    </a:rPr>
                                    <m:t>2</m:t>
                                  </m:r>
                                  <m:r>
                                    <a:rPr lang="en-US" sz="2100" i="1">
                                      <a:latin typeface="Cambria Math"/>
                                    </a:rPr>
                                    <m:t>𝜃</m:t>
                                  </m:r>
                                </m:e>
                              </m:d>
                            </m:e>
                          </m:func>
                          <m:r>
                            <a:rPr lang="en-US" sz="2100" i="1">
                              <a:latin typeface="Cambria Math"/>
                            </a:rPr>
                            <m:t>−</m:t>
                          </m:r>
                          <m:f>
                            <m:fPr>
                              <m:ctrlPr>
                                <a:rPr lang="en-US" sz="2100" i="1">
                                  <a:latin typeface="Cambria Math" panose="02040503050406030204" pitchFamily="18" charset="0"/>
                                </a:rPr>
                              </m:ctrlPr>
                            </m:fPr>
                            <m:num>
                              <m:sSup>
                                <m:sSupPr>
                                  <m:ctrlPr>
                                    <a:rPr lang="en-US" sz="2100" i="1">
                                      <a:latin typeface="Cambria Math" panose="02040503050406030204" pitchFamily="18" charset="0"/>
                                    </a:rPr>
                                  </m:ctrlPr>
                                </m:sSupPr>
                                <m:e>
                                  <m:r>
                                    <a:rPr lang="en-US" sz="2100" i="1">
                                      <a:latin typeface="Cambria Math"/>
                                    </a:rPr>
                                    <m:t>𝑇</m:t>
                                  </m:r>
                                </m:e>
                                <m:sup>
                                  <m:r>
                                    <a:rPr lang="en-US" sz="2100" i="1">
                                      <a:latin typeface="Cambria Math"/>
                                    </a:rPr>
                                    <m:t>2</m:t>
                                  </m:r>
                                </m:sup>
                              </m:sSup>
                              <m:r>
                                <a:rPr lang="en-US" sz="2100" i="1">
                                  <a:latin typeface="Cambria Math"/>
                                </a:rPr>
                                <m:t>[</m:t>
                              </m:r>
                              <m:func>
                                <m:funcPr>
                                  <m:ctrlPr>
                                    <a:rPr lang="en-US" sz="2100" i="1">
                                      <a:latin typeface="Cambria Math" panose="02040503050406030204" pitchFamily="18" charset="0"/>
                                    </a:rPr>
                                  </m:ctrlPr>
                                </m:funcPr>
                                <m:fName>
                                  <m:r>
                                    <a:rPr lang="en-US" sz="2100" b="0" i="1" smtClean="0">
                                      <a:latin typeface="Cambria Math"/>
                                    </a:rPr>
                                    <m:t>𝑠𝑖𝑛</m:t>
                                  </m:r>
                                </m:fName>
                                <m:e>
                                  <m:d>
                                    <m:dPr>
                                      <m:ctrlPr>
                                        <a:rPr lang="en-US" sz="2100" i="1">
                                          <a:latin typeface="Cambria Math" panose="02040503050406030204" pitchFamily="18" charset="0"/>
                                        </a:rPr>
                                      </m:ctrlPr>
                                    </m:dPr>
                                    <m:e>
                                      <m:r>
                                        <a:rPr lang="en-US" sz="2100" i="1">
                                          <a:latin typeface="Cambria Math"/>
                                        </a:rPr>
                                        <m:t>2</m:t>
                                      </m:r>
                                      <m:r>
                                        <a:rPr lang="en-US" sz="2100" i="1">
                                          <a:latin typeface="Cambria Math"/>
                                        </a:rPr>
                                        <m:t>𝜃</m:t>
                                      </m:r>
                                      <m:r>
                                        <a:rPr lang="en-US" sz="2100" i="1">
                                          <a:latin typeface="Cambria Math"/>
                                        </a:rPr>
                                        <m:t>−2</m:t>
                                      </m:r>
                                      <m:r>
                                        <a:rPr lang="en-US" sz="2100" i="1">
                                          <a:latin typeface="Cambria Math"/>
                                        </a:rPr>
                                        <m:t>𝑟</m:t>
                                      </m:r>
                                    </m:e>
                                  </m:d>
                                </m:e>
                              </m:func>
                              <m:r>
                                <a:rPr lang="en-US" sz="2100" i="1">
                                  <a:latin typeface="Cambria Math"/>
                                </a:rPr>
                                <m:t>+</m:t>
                              </m:r>
                              <m:r>
                                <a:rPr lang="en-US" sz="2100" i="1">
                                  <a:latin typeface="Cambria Math"/>
                                </a:rPr>
                                <m:t>𝑅</m:t>
                              </m:r>
                              <m:r>
                                <a:rPr lang="en-US" sz="2100" b="0" i="1" smtClean="0">
                                  <a:latin typeface="Cambria Math"/>
                                </a:rPr>
                                <m:t> </m:t>
                              </m:r>
                              <m:r>
                                <a:rPr lang="en-US" sz="2100" b="0" i="1" smtClean="0">
                                  <a:latin typeface="Cambria Math"/>
                                </a:rPr>
                                <m:t>𝑠𝑖𝑛</m:t>
                              </m:r>
                              <m:d>
                                <m:dPr>
                                  <m:ctrlPr>
                                    <a:rPr lang="en-US" sz="2100" i="1">
                                      <a:latin typeface="Cambria Math" panose="02040503050406030204" pitchFamily="18" charset="0"/>
                                    </a:rPr>
                                  </m:ctrlPr>
                                </m:dPr>
                                <m:e>
                                  <m:r>
                                    <a:rPr lang="en-US" sz="2100" i="1">
                                      <a:latin typeface="Cambria Math"/>
                                    </a:rPr>
                                    <m:t>2</m:t>
                                  </m:r>
                                  <m:r>
                                    <a:rPr lang="en-US" sz="2100" i="1">
                                      <a:latin typeface="Cambria Math"/>
                                    </a:rPr>
                                    <m:t>𝜃</m:t>
                                  </m:r>
                                </m:e>
                              </m:d>
                              <m:r>
                                <a:rPr lang="en-US" sz="2100" i="1">
                                  <a:latin typeface="Cambria Math"/>
                                </a:rPr>
                                <m:t>]</m:t>
                              </m:r>
                            </m:num>
                            <m:den>
                              <m:r>
                                <a:rPr lang="en-US" sz="2100" i="1">
                                  <a:latin typeface="Cambria Math"/>
                                </a:rPr>
                                <m:t>1+</m:t>
                              </m:r>
                              <m:sSup>
                                <m:sSupPr>
                                  <m:ctrlPr>
                                    <a:rPr lang="en-US" sz="2100" i="1">
                                      <a:latin typeface="Cambria Math" panose="02040503050406030204" pitchFamily="18" charset="0"/>
                                    </a:rPr>
                                  </m:ctrlPr>
                                </m:sSupPr>
                                <m:e>
                                  <m:r>
                                    <a:rPr lang="en-US" sz="2100" i="1">
                                      <a:latin typeface="Cambria Math"/>
                                    </a:rPr>
                                    <m:t>𝑅</m:t>
                                  </m:r>
                                </m:e>
                                <m:sup>
                                  <m:r>
                                    <a:rPr lang="en-US" sz="2100" i="1">
                                      <a:latin typeface="Cambria Math"/>
                                    </a:rPr>
                                    <m:t>2</m:t>
                                  </m:r>
                                </m:sup>
                              </m:sSup>
                              <m:r>
                                <a:rPr lang="en-US" sz="2100" i="1">
                                  <a:latin typeface="Cambria Math"/>
                                </a:rPr>
                                <m:t>+2</m:t>
                              </m:r>
                              <m:r>
                                <a:rPr lang="en-US" sz="2100" i="1">
                                  <a:latin typeface="Cambria Math"/>
                                </a:rPr>
                                <m:t>𝑅</m:t>
                              </m:r>
                              <m:r>
                                <a:rPr lang="en-US" sz="2100" b="0" i="1" smtClean="0">
                                  <a:latin typeface="Cambria Math"/>
                                </a:rPr>
                                <m:t> </m:t>
                              </m:r>
                              <m:r>
                                <a:rPr lang="en-US" sz="2100" i="1">
                                  <a:latin typeface="Cambria Math"/>
                                </a:rPr>
                                <m:t>𝑐𝑜𝑠</m:t>
                              </m:r>
                              <m:r>
                                <a:rPr lang="en-US" sz="2100" i="1">
                                  <a:latin typeface="Cambria Math"/>
                                </a:rPr>
                                <m:t>(2</m:t>
                              </m:r>
                              <m:r>
                                <a:rPr lang="en-US" sz="2100" i="1">
                                  <a:latin typeface="Cambria Math"/>
                                </a:rPr>
                                <m:t>𝑟</m:t>
                              </m:r>
                              <m:r>
                                <a:rPr lang="en-US" sz="2100" i="1">
                                  <a:latin typeface="Cambria Math"/>
                                </a:rPr>
                                <m:t>)</m:t>
                              </m:r>
                            </m:den>
                          </m:f>
                          <m:r>
                            <a:rPr lang="en-US" sz="2100" i="1">
                              <a:latin typeface="Cambria Math"/>
                            </a:rPr>
                            <m:t> </m:t>
                          </m:r>
                        </m:e>
                      </m:d>
                    </m:oMath>
                  </m:oMathPara>
                </a14:m>
                <a:endParaRPr lang="en-US" dirty="0" smtClean="0"/>
              </a:p>
              <a:p>
                <a:pPr marL="914400" lvl="2" indent="0">
                  <a:buNone/>
                </a:pPr>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926" t="-21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4804410" y="5950803"/>
                <a:ext cx="4191000" cy="646331"/>
              </a:xfrm>
              <a:prstGeom prst="rect">
                <a:avLst/>
              </a:prstGeom>
              <a:noFill/>
            </p:spPr>
            <p:txBody>
              <a:bodyPr wrap="square" rtlCol="0">
                <a:spAutoFit/>
              </a:bodyPr>
              <a:lstStyle/>
              <a:p>
                <a:pPr lvl="1"/>
                <a14:m>
                  <m:oMath xmlns:m="http://schemas.openxmlformats.org/officeDocument/2006/math">
                    <m:r>
                      <a:rPr lang="en-US" sz="1200" i="1" dirty="0" smtClean="0">
                        <a:latin typeface="Cambria Math"/>
                      </a:rPr>
                      <m:t>𝑇</m:t>
                    </m:r>
                  </m:oMath>
                </a14:m>
                <a:r>
                  <a:rPr lang="en-US" sz="1200" dirty="0"/>
                  <a:t> is the Fresnel transmission coefficient</a:t>
                </a:r>
              </a:p>
              <a:p>
                <a:pPr lvl="1"/>
                <a14:m>
                  <m:oMath xmlns:m="http://schemas.openxmlformats.org/officeDocument/2006/math">
                    <m:r>
                      <a:rPr lang="en-US" sz="1200" i="1" dirty="0" smtClean="0">
                        <a:latin typeface="Cambria Math"/>
                      </a:rPr>
                      <m:t>𝜃</m:t>
                    </m:r>
                  </m:oMath>
                </a14:m>
                <a:r>
                  <a:rPr lang="en-US" sz="1200" dirty="0"/>
                  <a:t> is the angle of incidence</a:t>
                </a:r>
              </a:p>
              <a:p>
                <a:pPr lvl="1"/>
                <a:r>
                  <a:rPr lang="en-US" sz="1200" dirty="0"/>
                  <a:t>r is the angle of refraction</a:t>
                </a:r>
              </a:p>
            </p:txBody>
          </p:sp>
        </mc:Choice>
        <mc:Fallback>
          <p:sp>
            <p:nvSpPr>
              <p:cNvPr id="4" name="TextBox 3"/>
              <p:cNvSpPr txBox="1">
                <a:spLocks noRot="1" noChangeAspect="1" noMove="1" noResize="1" noEditPoints="1" noAdjustHandles="1" noChangeArrowheads="1" noChangeShapeType="1" noTextEdit="1"/>
              </p:cNvSpPr>
              <p:nvPr/>
            </p:nvSpPr>
            <p:spPr>
              <a:xfrm>
                <a:off x="4804410" y="5950803"/>
                <a:ext cx="4191000" cy="646331"/>
              </a:xfrm>
              <a:prstGeom prst="rect">
                <a:avLst/>
              </a:prstGeom>
              <a:blipFill rotWithShape="0">
                <a:blip r:embed="rId4"/>
                <a:stretch>
                  <a:fillRect b="-6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762000" y="5950803"/>
                <a:ext cx="4191000" cy="830997"/>
              </a:xfrm>
              <a:prstGeom prst="rect">
                <a:avLst/>
              </a:prstGeom>
              <a:noFill/>
            </p:spPr>
            <p:txBody>
              <a:bodyPr wrap="square" rtlCol="0">
                <a:spAutoFit/>
              </a:bodyPr>
              <a:lstStyle/>
              <a:p>
                <a:pPr lvl="1"/>
                <a14:m>
                  <m:oMath xmlns:m="http://schemas.openxmlformats.org/officeDocument/2006/math">
                    <m:sSub>
                      <m:sSubPr>
                        <m:ctrlPr>
                          <a:rPr lang="en-US" sz="1200" i="1" dirty="0" smtClean="0">
                            <a:latin typeface="Cambria Math" panose="02040503050406030204" pitchFamily="18" charset="0"/>
                          </a:rPr>
                        </m:ctrlPr>
                      </m:sSubPr>
                      <m:e>
                        <m:r>
                          <a:rPr lang="en-US" sz="1200" b="0" i="1" dirty="0" smtClean="0">
                            <a:latin typeface="Cambria Math"/>
                          </a:rPr>
                          <m:t>𝑛</m:t>
                        </m:r>
                      </m:e>
                      <m:sub>
                        <m:r>
                          <a:rPr lang="en-US" sz="1200" b="0" i="1" dirty="0" smtClean="0">
                            <a:latin typeface="Cambria Math"/>
                          </a:rPr>
                          <m:t>1</m:t>
                        </m:r>
                      </m:sub>
                    </m:sSub>
                  </m:oMath>
                </a14:m>
                <a:r>
                  <a:rPr lang="en-US" sz="1200" dirty="0" smtClean="0"/>
                  <a:t> is the index of refraction of the incident medium</a:t>
                </a:r>
              </a:p>
              <a:p>
                <a:pPr lvl="1"/>
                <a14:m>
                  <m:oMath xmlns:m="http://schemas.openxmlformats.org/officeDocument/2006/math">
                    <m:r>
                      <a:rPr lang="en-US" sz="1200" i="1" dirty="0" smtClean="0">
                        <a:latin typeface="Cambria Math"/>
                      </a:rPr>
                      <m:t>𝑐</m:t>
                    </m:r>
                  </m:oMath>
                </a14:m>
                <a:r>
                  <a:rPr lang="en-US" sz="1200" dirty="0"/>
                  <a:t> is the speed of light </a:t>
                </a:r>
                <a:endParaRPr lang="en-US" dirty="0"/>
              </a:p>
              <a:p>
                <a:pPr lvl="1"/>
                <a14:m>
                  <m:oMath xmlns:m="http://schemas.openxmlformats.org/officeDocument/2006/math">
                    <m:r>
                      <a:rPr lang="en-US" sz="1200" i="1" dirty="0" smtClean="0">
                        <a:latin typeface="Cambria Math"/>
                      </a:rPr>
                      <m:t>𝑃</m:t>
                    </m:r>
                  </m:oMath>
                </a14:m>
                <a:r>
                  <a:rPr lang="en-US" sz="1200" dirty="0"/>
                  <a:t> is the incident power of the ray</a:t>
                </a:r>
              </a:p>
              <a:p>
                <a:pPr lvl="1"/>
                <a14:m>
                  <m:oMath xmlns:m="http://schemas.openxmlformats.org/officeDocument/2006/math">
                    <m:r>
                      <a:rPr lang="en-US" sz="1200" i="1" dirty="0" smtClean="0">
                        <a:latin typeface="Cambria Math"/>
                      </a:rPr>
                      <m:t>𝑅</m:t>
                    </m:r>
                  </m:oMath>
                </a14:m>
                <a:r>
                  <a:rPr lang="en-US" sz="1200" dirty="0"/>
                  <a:t> is the Fresnel reflection </a:t>
                </a:r>
                <a:r>
                  <a:rPr lang="en-US" sz="1200" dirty="0" smtClean="0"/>
                  <a:t>coefficient</a:t>
                </a:r>
                <a:endParaRPr lang="en-US" sz="1200" dirty="0"/>
              </a:p>
            </p:txBody>
          </p:sp>
        </mc:Choice>
        <mc:Fallback>
          <p:sp>
            <p:nvSpPr>
              <p:cNvPr id="5" name="TextBox 4"/>
              <p:cNvSpPr txBox="1">
                <a:spLocks noRot="1" noChangeAspect="1" noMove="1" noResize="1" noEditPoints="1" noAdjustHandles="1" noChangeArrowheads="1" noChangeShapeType="1" noTextEdit="1"/>
              </p:cNvSpPr>
              <p:nvPr/>
            </p:nvSpPr>
            <p:spPr>
              <a:xfrm>
                <a:off x="762000" y="5950803"/>
                <a:ext cx="4191000" cy="830997"/>
              </a:xfrm>
              <a:prstGeom prst="rect">
                <a:avLst/>
              </a:prstGeom>
              <a:blipFill rotWithShape="0">
                <a:blip r:embed="rId5"/>
                <a:stretch>
                  <a:fillRect b="-4380"/>
                </a:stretch>
              </a:blipFill>
            </p:spPr>
            <p:txBody>
              <a:bodyPr/>
              <a:lstStyle/>
              <a:p>
                <a:r>
                  <a:rPr lang="en-US">
                    <a:noFill/>
                  </a:rPr>
                  <a:t> </a:t>
                </a:r>
              </a:p>
            </p:txBody>
          </p:sp>
        </mc:Fallback>
      </mc:AlternateContent>
    </p:spTree>
    <p:extLst>
      <p:ext uri="{BB962C8B-B14F-4D97-AF65-F5344CB8AC3E}">
        <p14:creationId xmlns:p14="http://schemas.microsoft.com/office/powerpoint/2010/main" val="1109413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a:t>
            </a:r>
            <a:r>
              <a:rPr lang="en-US" dirty="0"/>
              <a:t>Approach : Force </a:t>
            </a:r>
            <a:r>
              <a:rPr lang="en-US" dirty="0" smtClean="0"/>
              <a:t>Calculation</a:t>
            </a:r>
            <a:endParaRPr lang="en-US" dirty="0"/>
          </a:p>
        </p:txBody>
      </p:sp>
      <p:sp>
        <p:nvSpPr>
          <p:cNvPr id="3" name="Content Placeholder 2"/>
          <p:cNvSpPr>
            <a:spLocks noGrp="1"/>
          </p:cNvSpPr>
          <p:nvPr>
            <p:ph idx="1"/>
          </p:nvPr>
        </p:nvSpPr>
        <p:spPr>
          <a:xfrm>
            <a:off x="457200" y="1371600"/>
            <a:ext cx="8229600" cy="4323473"/>
          </a:xfrm>
        </p:spPr>
        <p:txBody>
          <a:bodyPr>
            <a:normAutofit/>
          </a:bodyPr>
          <a:lstStyle/>
          <a:p>
            <a:pPr marL="628650" indent="-571500">
              <a:buFont typeface="+mj-lt"/>
              <a:buAutoNum type="romanUcPeriod" startAt="2"/>
            </a:pPr>
            <a:r>
              <a:rPr lang="en-US" dirty="0" smtClean="0"/>
              <a:t>Using </a:t>
            </a:r>
            <a:r>
              <a:rPr lang="en-US" dirty="0"/>
              <a:t>Non-Negative Matrix Factorization</a:t>
            </a:r>
          </a:p>
          <a:p>
            <a:pPr lvl="1"/>
            <a:r>
              <a:rPr lang="en-US" dirty="0" smtClean="0"/>
              <a:t>Discretizing </a:t>
            </a:r>
            <a:r>
              <a:rPr lang="en-US" dirty="0"/>
              <a:t>the incident angles, the force exerted, and the outgoing </a:t>
            </a:r>
            <a:r>
              <a:rPr lang="en-US" dirty="0" smtClean="0"/>
              <a:t>ray, NMF creates </a:t>
            </a:r>
            <a:r>
              <a:rPr lang="en-US" dirty="0"/>
              <a:t>large look-up maps</a:t>
            </a:r>
          </a:p>
          <a:p>
            <a:pPr lvl="1"/>
            <a:r>
              <a:rPr lang="en-US" dirty="0" smtClean="0"/>
              <a:t>Takes </a:t>
            </a:r>
            <a:r>
              <a:rPr lang="en-US" dirty="0"/>
              <a:t>advantage of the coherence </a:t>
            </a:r>
          </a:p>
          <a:p>
            <a:pPr lvl="1"/>
            <a:r>
              <a:rPr lang="en-US" dirty="0" smtClean="0"/>
              <a:t>Compresses lookup table using NMF</a:t>
            </a:r>
            <a:endParaRPr lang="en-US" dirty="0"/>
          </a:p>
          <a:p>
            <a:pPr lvl="1"/>
            <a:r>
              <a:rPr lang="en-US" dirty="0" smtClean="0"/>
              <a:t>Microparticle with </a:t>
            </a:r>
            <a:r>
              <a:rPr lang="en-US" dirty="0"/>
              <a:t>an </a:t>
            </a:r>
            <a:r>
              <a:rPr lang="en-US" dirty="0" smtClean="0"/>
              <a:t>uneven density</a:t>
            </a:r>
            <a:endParaRPr lang="en-US" dirty="0"/>
          </a:p>
        </p:txBody>
      </p:sp>
      <p:pic>
        <p:nvPicPr>
          <p:cNvPr id="5" name="Picture 2" descr="C:\Users\sujal\Documents\csSVN\MyProjects\nanoTweezers\Paper\amsc2012\figures\nmfMapp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5062503"/>
            <a:ext cx="4368779" cy="171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04800" y="4693094"/>
            <a:ext cx="3886200" cy="1986022"/>
            <a:chOff x="-174534" y="-158880"/>
            <a:chExt cx="5743202" cy="2935069"/>
          </a:xfrm>
        </p:grpSpPr>
        <p:grpSp>
          <p:nvGrpSpPr>
            <p:cNvPr id="9" name="Group 8"/>
            <p:cNvGrpSpPr/>
            <p:nvPr/>
          </p:nvGrpSpPr>
          <p:grpSpPr>
            <a:xfrm>
              <a:off x="277978" y="373076"/>
              <a:ext cx="5290690" cy="2040443"/>
              <a:chOff x="0" y="0"/>
              <a:chExt cx="5290690" cy="2040443"/>
            </a:xfrm>
          </p:grpSpPr>
          <p:grpSp>
            <p:nvGrpSpPr>
              <p:cNvPr id="19" name="Group 18"/>
              <p:cNvGrpSpPr/>
              <p:nvPr/>
            </p:nvGrpSpPr>
            <p:grpSpPr>
              <a:xfrm>
                <a:off x="0" y="0"/>
                <a:ext cx="1973922" cy="2040443"/>
                <a:chOff x="0" y="0"/>
                <a:chExt cx="3335706" cy="3071876"/>
              </a:xfr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16200000" scaled="1"/>
                <a:tileRect/>
              </a:gradFill>
            </p:grpSpPr>
            <p:grpSp>
              <p:nvGrpSpPr>
                <p:cNvPr id="151" name="Group 150"/>
                <p:cNvGrpSpPr/>
                <p:nvPr/>
              </p:nvGrpSpPr>
              <p:grpSpPr>
                <a:xfrm>
                  <a:off x="0" y="0"/>
                  <a:ext cx="1111885" cy="1023620"/>
                  <a:chOff x="0" y="0"/>
                  <a:chExt cx="1111911" cy="1024128"/>
                </a:xfrm>
                <a:grpFill/>
              </p:grpSpPr>
              <p:grpSp>
                <p:nvGrpSpPr>
                  <p:cNvPr id="320" name="Group 319"/>
                  <p:cNvGrpSpPr/>
                  <p:nvPr/>
                </p:nvGrpSpPr>
                <p:grpSpPr>
                  <a:xfrm>
                    <a:off x="0" y="0"/>
                    <a:ext cx="1111911" cy="256032"/>
                    <a:chOff x="0" y="0"/>
                    <a:chExt cx="1111911" cy="256032"/>
                  </a:xfrm>
                  <a:grpFill/>
                </p:grpSpPr>
                <p:sp>
                  <p:nvSpPr>
                    <p:cNvPr id="336" name="Rectangle 33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7" name="Rectangle 33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8" name="Rectangle 33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9" name="Rectangle 33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1" name="Group 320"/>
                  <p:cNvGrpSpPr/>
                  <p:nvPr/>
                </p:nvGrpSpPr>
                <p:grpSpPr>
                  <a:xfrm>
                    <a:off x="0" y="256032"/>
                    <a:ext cx="1111551" cy="255905"/>
                    <a:chOff x="0" y="0"/>
                    <a:chExt cx="1111907" cy="256032"/>
                  </a:xfrm>
                  <a:grpFill/>
                </p:grpSpPr>
                <p:sp>
                  <p:nvSpPr>
                    <p:cNvPr id="332" name="Rectangle 33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3" name="Rectangle 33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4" name="Rectangle 33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5" name="Rectangle 33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2" name="Group 321"/>
                  <p:cNvGrpSpPr/>
                  <p:nvPr/>
                </p:nvGrpSpPr>
                <p:grpSpPr>
                  <a:xfrm>
                    <a:off x="0" y="512064"/>
                    <a:ext cx="1111911" cy="256032"/>
                    <a:chOff x="0" y="0"/>
                    <a:chExt cx="1111911" cy="256032"/>
                  </a:xfrm>
                  <a:grpFill/>
                </p:grpSpPr>
                <p:sp>
                  <p:nvSpPr>
                    <p:cNvPr id="328" name="Rectangle 32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9" name="Rectangle 32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0" name="Rectangle 32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1" name="Rectangle 33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3" name="Group 322"/>
                  <p:cNvGrpSpPr/>
                  <p:nvPr/>
                </p:nvGrpSpPr>
                <p:grpSpPr>
                  <a:xfrm>
                    <a:off x="0" y="768096"/>
                    <a:ext cx="1111911" cy="256032"/>
                    <a:chOff x="0" y="0"/>
                    <a:chExt cx="1111911" cy="256032"/>
                  </a:xfrm>
                  <a:grpFill/>
                </p:grpSpPr>
                <p:sp>
                  <p:nvSpPr>
                    <p:cNvPr id="324" name="Rectangle 32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5" name="Rectangle 32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6" name="Rectangle 32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7" name="Rectangle 32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2" name="Group 151"/>
                <p:cNvGrpSpPr/>
                <p:nvPr/>
              </p:nvGrpSpPr>
              <p:grpSpPr>
                <a:xfrm>
                  <a:off x="1111911" y="0"/>
                  <a:ext cx="1111885" cy="1023620"/>
                  <a:chOff x="0" y="0"/>
                  <a:chExt cx="1111911" cy="1024128"/>
                </a:xfrm>
                <a:grpFill/>
              </p:grpSpPr>
              <p:grpSp>
                <p:nvGrpSpPr>
                  <p:cNvPr id="300" name="Group 299"/>
                  <p:cNvGrpSpPr/>
                  <p:nvPr/>
                </p:nvGrpSpPr>
                <p:grpSpPr>
                  <a:xfrm>
                    <a:off x="0" y="0"/>
                    <a:ext cx="1111911" cy="256032"/>
                    <a:chOff x="0" y="0"/>
                    <a:chExt cx="1111911" cy="256032"/>
                  </a:xfrm>
                  <a:grpFill/>
                </p:grpSpPr>
                <p:sp>
                  <p:nvSpPr>
                    <p:cNvPr id="316" name="Rectangle 31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7" name="Rectangle 31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8" name="Rectangle 31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9" name="Rectangle 31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1" name="Group 300"/>
                  <p:cNvGrpSpPr/>
                  <p:nvPr/>
                </p:nvGrpSpPr>
                <p:grpSpPr>
                  <a:xfrm>
                    <a:off x="0" y="256032"/>
                    <a:ext cx="1111551" cy="255905"/>
                    <a:chOff x="0" y="0"/>
                    <a:chExt cx="1111907" cy="256032"/>
                  </a:xfrm>
                  <a:grpFill/>
                </p:grpSpPr>
                <p:sp>
                  <p:nvSpPr>
                    <p:cNvPr id="312" name="Rectangle 31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3" name="Rectangle 31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Rectangle 31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5" name="Rectangle 31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2" name="Group 301"/>
                  <p:cNvGrpSpPr/>
                  <p:nvPr/>
                </p:nvGrpSpPr>
                <p:grpSpPr>
                  <a:xfrm>
                    <a:off x="0" y="512064"/>
                    <a:ext cx="1111911" cy="256032"/>
                    <a:chOff x="0" y="0"/>
                    <a:chExt cx="1111911" cy="256032"/>
                  </a:xfrm>
                  <a:grpFill/>
                </p:grpSpPr>
                <p:sp>
                  <p:nvSpPr>
                    <p:cNvPr id="308" name="Rectangle 30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9" name="Rectangle 30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0" name="Rectangle 30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1" name="Rectangle 31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3" name="Group 302"/>
                  <p:cNvGrpSpPr/>
                  <p:nvPr/>
                </p:nvGrpSpPr>
                <p:grpSpPr>
                  <a:xfrm>
                    <a:off x="0" y="768096"/>
                    <a:ext cx="1111911" cy="256032"/>
                    <a:chOff x="0" y="0"/>
                    <a:chExt cx="1111911" cy="256032"/>
                  </a:xfrm>
                  <a:grpFill/>
                </p:grpSpPr>
                <p:sp>
                  <p:nvSpPr>
                    <p:cNvPr id="304" name="Rectangle 30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5" name="Rectangle 30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6" name="Rectangle 30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7" name="Rectangle 30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3" name="Group 152"/>
                <p:cNvGrpSpPr/>
                <p:nvPr/>
              </p:nvGrpSpPr>
              <p:grpSpPr>
                <a:xfrm>
                  <a:off x="0" y="1024128"/>
                  <a:ext cx="1111885" cy="1023620"/>
                  <a:chOff x="0" y="0"/>
                  <a:chExt cx="1111911" cy="1024128"/>
                </a:xfrm>
                <a:grpFill/>
              </p:grpSpPr>
              <p:grpSp>
                <p:nvGrpSpPr>
                  <p:cNvPr id="280" name="Group 279"/>
                  <p:cNvGrpSpPr/>
                  <p:nvPr/>
                </p:nvGrpSpPr>
                <p:grpSpPr>
                  <a:xfrm>
                    <a:off x="0" y="0"/>
                    <a:ext cx="1111911" cy="256032"/>
                    <a:chOff x="0" y="0"/>
                    <a:chExt cx="1111911" cy="256032"/>
                  </a:xfrm>
                  <a:grpFill/>
                </p:grpSpPr>
                <p:sp>
                  <p:nvSpPr>
                    <p:cNvPr id="296" name="Rectangle 29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7" name="Rectangle 29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8" name="Rectangle 29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9" name="Rectangle 29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1" name="Group 280"/>
                  <p:cNvGrpSpPr/>
                  <p:nvPr/>
                </p:nvGrpSpPr>
                <p:grpSpPr>
                  <a:xfrm>
                    <a:off x="0" y="256032"/>
                    <a:ext cx="1111551" cy="255905"/>
                    <a:chOff x="0" y="0"/>
                    <a:chExt cx="1111907" cy="256032"/>
                  </a:xfrm>
                  <a:grpFill/>
                </p:grpSpPr>
                <p:sp>
                  <p:nvSpPr>
                    <p:cNvPr id="292" name="Rectangle 29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3" name="Rectangle 29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4" name="Rectangle 29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5" name="Rectangle 29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2" name="Group 281"/>
                  <p:cNvGrpSpPr/>
                  <p:nvPr/>
                </p:nvGrpSpPr>
                <p:grpSpPr>
                  <a:xfrm>
                    <a:off x="0" y="512064"/>
                    <a:ext cx="1111911" cy="256032"/>
                    <a:chOff x="0" y="0"/>
                    <a:chExt cx="1111911" cy="256032"/>
                  </a:xfrm>
                  <a:grpFill/>
                </p:grpSpPr>
                <p:sp>
                  <p:nvSpPr>
                    <p:cNvPr id="288" name="Rectangle 28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9" name="Rectangle 28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0" name="Rectangle 28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1" name="Rectangle 29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3" name="Group 282"/>
                  <p:cNvGrpSpPr/>
                  <p:nvPr/>
                </p:nvGrpSpPr>
                <p:grpSpPr>
                  <a:xfrm>
                    <a:off x="0" y="768096"/>
                    <a:ext cx="1111911" cy="256032"/>
                    <a:chOff x="0" y="0"/>
                    <a:chExt cx="1111911" cy="256032"/>
                  </a:xfrm>
                  <a:grpFill/>
                </p:grpSpPr>
                <p:sp>
                  <p:nvSpPr>
                    <p:cNvPr id="284" name="Rectangle 28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5" name="Rectangle 28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6" name="Rectangle 28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7" name="Rectangle 28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4" name="Group 153"/>
                <p:cNvGrpSpPr/>
                <p:nvPr/>
              </p:nvGrpSpPr>
              <p:grpSpPr>
                <a:xfrm>
                  <a:off x="1111911" y="1024128"/>
                  <a:ext cx="1111885" cy="1023620"/>
                  <a:chOff x="0" y="0"/>
                  <a:chExt cx="1111911" cy="1024128"/>
                </a:xfrm>
                <a:grpFill/>
              </p:grpSpPr>
              <p:grpSp>
                <p:nvGrpSpPr>
                  <p:cNvPr id="260" name="Group 259"/>
                  <p:cNvGrpSpPr/>
                  <p:nvPr/>
                </p:nvGrpSpPr>
                <p:grpSpPr>
                  <a:xfrm>
                    <a:off x="0" y="0"/>
                    <a:ext cx="1111911" cy="256032"/>
                    <a:chOff x="0" y="0"/>
                    <a:chExt cx="1111911" cy="256032"/>
                  </a:xfrm>
                  <a:grpFill/>
                </p:grpSpPr>
                <p:sp>
                  <p:nvSpPr>
                    <p:cNvPr id="276" name="Rectangle 27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7" name="Rectangle 27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8" name="Rectangle 27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9" name="Rectangle 27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1" name="Group 260"/>
                  <p:cNvGrpSpPr/>
                  <p:nvPr/>
                </p:nvGrpSpPr>
                <p:grpSpPr>
                  <a:xfrm>
                    <a:off x="0" y="256032"/>
                    <a:ext cx="1111551" cy="255905"/>
                    <a:chOff x="0" y="0"/>
                    <a:chExt cx="1111907" cy="256032"/>
                  </a:xfrm>
                  <a:grpFill/>
                </p:grpSpPr>
                <p:sp>
                  <p:nvSpPr>
                    <p:cNvPr id="272" name="Rectangle 27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3" name="Rectangle 27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4" name="Rectangle 27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5" name="Rectangle 27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2" name="Group 261"/>
                  <p:cNvGrpSpPr/>
                  <p:nvPr/>
                </p:nvGrpSpPr>
                <p:grpSpPr>
                  <a:xfrm>
                    <a:off x="0" y="512064"/>
                    <a:ext cx="1111911" cy="256032"/>
                    <a:chOff x="0" y="0"/>
                    <a:chExt cx="1111911" cy="256032"/>
                  </a:xfrm>
                  <a:grpFill/>
                </p:grpSpPr>
                <p:sp>
                  <p:nvSpPr>
                    <p:cNvPr id="268" name="Rectangle 26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9" name="Rectangle 26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0" name="Rectangle 26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1" name="Rectangle 27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3" name="Group 262"/>
                  <p:cNvGrpSpPr/>
                  <p:nvPr/>
                </p:nvGrpSpPr>
                <p:grpSpPr>
                  <a:xfrm>
                    <a:off x="0" y="768096"/>
                    <a:ext cx="1111911" cy="256032"/>
                    <a:chOff x="0" y="0"/>
                    <a:chExt cx="1111911" cy="256032"/>
                  </a:xfrm>
                  <a:grpFill/>
                </p:grpSpPr>
                <p:sp>
                  <p:nvSpPr>
                    <p:cNvPr id="264" name="Rectangle 26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5" name="Rectangle 26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6" name="Rectangle 26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7" name="Rectangle 26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5" name="Group 154"/>
                <p:cNvGrpSpPr/>
                <p:nvPr/>
              </p:nvGrpSpPr>
              <p:grpSpPr>
                <a:xfrm>
                  <a:off x="0" y="2048256"/>
                  <a:ext cx="1111885" cy="1023620"/>
                  <a:chOff x="0" y="0"/>
                  <a:chExt cx="1111911" cy="1024128"/>
                </a:xfrm>
                <a:grpFill/>
              </p:grpSpPr>
              <p:grpSp>
                <p:nvGrpSpPr>
                  <p:cNvPr id="240" name="Group 239"/>
                  <p:cNvGrpSpPr/>
                  <p:nvPr/>
                </p:nvGrpSpPr>
                <p:grpSpPr>
                  <a:xfrm>
                    <a:off x="0" y="0"/>
                    <a:ext cx="1111911" cy="256032"/>
                    <a:chOff x="0" y="0"/>
                    <a:chExt cx="1111911" cy="256032"/>
                  </a:xfrm>
                  <a:grpFill/>
                </p:grpSpPr>
                <p:sp>
                  <p:nvSpPr>
                    <p:cNvPr id="256" name="Rectangle 25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7" name="Rectangle 25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8" name="Rectangle 25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9" name="Rectangle 25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1" name="Group 240"/>
                  <p:cNvGrpSpPr/>
                  <p:nvPr/>
                </p:nvGrpSpPr>
                <p:grpSpPr>
                  <a:xfrm>
                    <a:off x="0" y="256032"/>
                    <a:ext cx="1111551" cy="255905"/>
                    <a:chOff x="0" y="0"/>
                    <a:chExt cx="1111907" cy="256032"/>
                  </a:xfrm>
                  <a:grpFill/>
                </p:grpSpPr>
                <p:sp>
                  <p:nvSpPr>
                    <p:cNvPr id="252" name="Rectangle 25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3" name="Rectangle 25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4" name="Rectangle 25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5" name="Rectangle 25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2" name="Group 241"/>
                  <p:cNvGrpSpPr/>
                  <p:nvPr/>
                </p:nvGrpSpPr>
                <p:grpSpPr>
                  <a:xfrm>
                    <a:off x="0" y="512064"/>
                    <a:ext cx="1111911" cy="256032"/>
                    <a:chOff x="0" y="0"/>
                    <a:chExt cx="1111911" cy="256032"/>
                  </a:xfrm>
                  <a:grpFill/>
                </p:grpSpPr>
                <p:sp>
                  <p:nvSpPr>
                    <p:cNvPr id="248" name="Rectangle 24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9" name="Rectangle 24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0" name="Rectangle 24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1" name="Rectangle 25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3" name="Group 242"/>
                  <p:cNvGrpSpPr/>
                  <p:nvPr/>
                </p:nvGrpSpPr>
                <p:grpSpPr>
                  <a:xfrm>
                    <a:off x="0" y="768096"/>
                    <a:ext cx="1111911" cy="256032"/>
                    <a:chOff x="0" y="0"/>
                    <a:chExt cx="1111911" cy="256032"/>
                  </a:xfrm>
                  <a:grpFill/>
                </p:grpSpPr>
                <p:sp>
                  <p:nvSpPr>
                    <p:cNvPr id="244" name="Rectangle 24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5" name="Rectangle 24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6" name="Rectangle 24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7" name="Rectangle 24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6" name="Group 155"/>
                <p:cNvGrpSpPr/>
                <p:nvPr/>
              </p:nvGrpSpPr>
              <p:grpSpPr>
                <a:xfrm>
                  <a:off x="1111911" y="2048256"/>
                  <a:ext cx="1111885" cy="1023620"/>
                  <a:chOff x="0" y="0"/>
                  <a:chExt cx="1111911" cy="1024128"/>
                </a:xfrm>
                <a:grpFill/>
              </p:grpSpPr>
              <p:grpSp>
                <p:nvGrpSpPr>
                  <p:cNvPr id="220" name="Group 219"/>
                  <p:cNvGrpSpPr/>
                  <p:nvPr/>
                </p:nvGrpSpPr>
                <p:grpSpPr>
                  <a:xfrm>
                    <a:off x="0" y="0"/>
                    <a:ext cx="1111911" cy="256032"/>
                    <a:chOff x="0" y="0"/>
                    <a:chExt cx="1111911" cy="256032"/>
                  </a:xfrm>
                  <a:grpFill/>
                </p:grpSpPr>
                <p:sp>
                  <p:nvSpPr>
                    <p:cNvPr id="236" name="Rectangle 23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7" name="Rectangle 23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8" name="Rectangle 23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9" name="Rectangle 23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1" name="Group 220"/>
                  <p:cNvGrpSpPr/>
                  <p:nvPr/>
                </p:nvGrpSpPr>
                <p:grpSpPr>
                  <a:xfrm>
                    <a:off x="0" y="256032"/>
                    <a:ext cx="1111551" cy="255905"/>
                    <a:chOff x="0" y="0"/>
                    <a:chExt cx="1111907" cy="256032"/>
                  </a:xfrm>
                  <a:grpFill/>
                </p:grpSpPr>
                <p:sp>
                  <p:nvSpPr>
                    <p:cNvPr id="232" name="Rectangle 23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3" name="Rectangle 23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4" name="Rectangle 23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5" name="Rectangle 234"/>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2" name="Group 221"/>
                  <p:cNvGrpSpPr/>
                  <p:nvPr/>
                </p:nvGrpSpPr>
                <p:grpSpPr>
                  <a:xfrm>
                    <a:off x="0" y="512064"/>
                    <a:ext cx="1111911" cy="256032"/>
                    <a:chOff x="0" y="0"/>
                    <a:chExt cx="1111911" cy="256032"/>
                  </a:xfrm>
                  <a:grpFill/>
                </p:grpSpPr>
                <p:sp>
                  <p:nvSpPr>
                    <p:cNvPr id="228" name="Rectangle 22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9" name="Rectangle 22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0" name="Rectangle 22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1" name="Rectangle 23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3" name="Group 222"/>
                  <p:cNvGrpSpPr/>
                  <p:nvPr/>
                </p:nvGrpSpPr>
                <p:grpSpPr>
                  <a:xfrm>
                    <a:off x="0" y="768096"/>
                    <a:ext cx="1111911" cy="256032"/>
                    <a:chOff x="0" y="0"/>
                    <a:chExt cx="1111911" cy="256032"/>
                  </a:xfrm>
                  <a:grpFill/>
                </p:grpSpPr>
                <p:sp>
                  <p:nvSpPr>
                    <p:cNvPr id="224" name="Rectangle 22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5" name="Rectangle 22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6" name="Rectangle 22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7" name="Rectangle 22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7" name="Group 156"/>
                <p:cNvGrpSpPr/>
                <p:nvPr/>
              </p:nvGrpSpPr>
              <p:grpSpPr>
                <a:xfrm>
                  <a:off x="2223821" y="0"/>
                  <a:ext cx="1111885" cy="1023620"/>
                  <a:chOff x="0" y="0"/>
                  <a:chExt cx="1111911" cy="1024128"/>
                </a:xfrm>
                <a:grpFill/>
              </p:grpSpPr>
              <p:grpSp>
                <p:nvGrpSpPr>
                  <p:cNvPr id="200" name="Group 199"/>
                  <p:cNvGrpSpPr/>
                  <p:nvPr/>
                </p:nvGrpSpPr>
                <p:grpSpPr>
                  <a:xfrm>
                    <a:off x="0" y="0"/>
                    <a:ext cx="1111911" cy="256032"/>
                    <a:chOff x="0" y="0"/>
                    <a:chExt cx="1111911" cy="256032"/>
                  </a:xfrm>
                  <a:grpFill/>
                </p:grpSpPr>
                <p:sp>
                  <p:nvSpPr>
                    <p:cNvPr id="216" name="Rectangle 21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7" name="Rectangle 21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Rectangle 21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9" name="Rectangle 21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1" name="Group 200"/>
                  <p:cNvGrpSpPr/>
                  <p:nvPr/>
                </p:nvGrpSpPr>
                <p:grpSpPr>
                  <a:xfrm>
                    <a:off x="0" y="256032"/>
                    <a:ext cx="1111552" cy="255905"/>
                    <a:chOff x="0" y="0"/>
                    <a:chExt cx="1111908" cy="256032"/>
                  </a:xfrm>
                  <a:grpFill/>
                </p:grpSpPr>
                <p:sp>
                  <p:nvSpPr>
                    <p:cNvPr id="212" name="Rectangle 21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Rectangle 21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Rectangle 21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Rectangle 214"/>
                    <p:cNvSpPr/>
                    <p:nvPr/>
                  </p:nvSpPr>
                  <p:spPr>
                    <a:xfrm>
                      <a:off x="83393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2" name="Group 201"/>
                  <p:cNvGrpSpPr/>
                  <p:nvPr/>
                </p:nvGrpSpPr>
                <p:grpSpPr>
                  <a:xfrm>
                    <a:off x="0" y="512064"/>
                    <a:ext cx="1111911" cy="256032"/>
                    <a:chOff x="0" y="0"/>
                    <a:chExt cx="1111911" cy="256032"/>
                  </a:xfrm>
                  <a:grpFill/>
                </p:grpSpPr>
                <p:sp>
                  <p:nvSpPr>
                    <p:cNvPr id="208" name="Rectangle 20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Rectangle 20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 name="Rectangle 20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Rectangle 21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3" name="Group 202"/>
                  <p:cNvGrpSpPr/>
                  <p:nvPr/>
                </p:nvGrpSpPr>
                <p:grpSpPr>
                  <a:xfrm>
                    <a:off x="0" y="768096"/>
                    <a:ext cx="1111911" cy="256032"/>
                    <a:chOff x="0" y="0"/>
                    <a:chExt cx="1111911" cy="256032"/>
                  </a:xfrm>
                  <a:grpFill/>
                </p:grpSpPr>
                <p:sp>
                  <p:nvSpPr>
                    <p:cNvPr id="204" name="Rectangle 20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Rectangle 20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Rectangle 20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 name="Rectangle 20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8" name="Group 157"/>
                <p:cNvGrpSpPr/>
                <p:nvPr/>
              </p:nvGrpSpPr>
              <p:grpSpPr>
                <a:xfrm>
                  <a:off x="2223821" y="1024128"/>
                  <a:ext cx="1111885" cy="1023620"/>
                  <a:chOff x="0" y="0"/>
                  <a:chExt cx="1111911" cy="1024128"/>
                </a:xfrm>
                <a:grpFill/>
              </p:grpSpPr>
              <p:grpSp>
                <p:nvGrpSpPr>
                  <p:cNvPr id="180" name="Group 179"/>
                  <p:cNvGrpSpPr/>
                  <p:nvPr/>
                </p:nvGrpSpPr>
                <p:grpSpPr>
                  <a:xfrm>
                    <a:off x="0" y="0"/>
                    <a:ext cx="1111911" cy="256032"/>
                    <a:chOff x="0" y="0"/>
                    <a:chExt cx="1111911" cy="256032"/>
                  </a:xfrm>
                  <a:grpFill/>
                </p:grpSpPr>
                <p:sp>
                  <p:nvSpPr>
                    <p:cNvPr id="196" name="Rectangle 19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7" name="Rectangle 19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8" name="Rectangle 19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Rectangle 19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1" name="Group 180"/>
                  <p:cNvGrpSpPr/>
                  <p:nvPr/>
                </p:nvGrpSpPr>
                <p:grpSpPr>
                  <a:xfrm>
                    <a:off x="0" y="256032"/>
                    <a:ext cx="1111552" cy="255905"/>
                    <a:chOff x="0" y="0"/>
                    <a:chExt cx="1111908" cy="256032"/>
                  </a:xfrm>
                  <a:grpFill/>
                </p:grpSpPr>
                <p:sp>
                  <p:nvSpPr>
                    <p:cNvPr id="192" name="Rectangle 19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3" name="Rectangle 19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4" name="Rectangle 19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5" name="Rectangle 194"/>
                    <p:cNvSpPr/>
                    <p:nvPr/>
                  </p:nvSpPr>
                  <p:spPr>
                    <a:xfrm>
                      <a:off x="83393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2" name="Group 181"/>
                  <p:cNvGrpSpPr/>
                  <p:nvPr/>
                </p:nvGrpSpPr>
                <p:grpSpPr>
                  <a:xfrm>
                    <a:off x="0" y="512064"/>
                    <a:ext cx="1111911" cy="256032"/>
                    <a:chOff x="0" y="0"/>
                    <a:chExt cx="1111911" cy="256032"/>
                  </a:xfrm>
                  <a:grpFill/>
                </p:grpSpPr>
                <p:sp>
                  <p:nvSpPr>
                    <p:cNvPr id="188" name="Rectangle 18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 name="Rectangle 18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0" name="Rectangle 18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Rectangle 19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3" name="Group 182"/>
                  <p:cNvGrpSpPr/>
                  <p:nvPr/>
                </p:nvGrpSpPr>
                <p:grpSpPr>
                  <a:xfrm>
                    <a:off x="0" y="768096"/>
                    <a:ext cx="1111911" cy="256032"/>
                    <a:chOff x="0" y="0"/>
                    <a:chExt cx="1111911" cy="256032"/>
                  </a:xfrm>
                  <a:grpFill/>
                </p:grpSpPr>
                <p:sp>
                  <p:nvSpPr>
                    <p:cNvPr id="184" name="Rectangle 18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Rectangle 18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 name="Rectangle 18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Rectangle 18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59" name="Group 158"/>
                <p:cNvGrpSpPr/>
                <p:nvPr/>
              </p:nvGrpSpPr>
              <p:grpSpPr>
                <a:xfrm>
                  <a:off x="2223821" y="2048256"/>
                  <a:ext cx="1111885" cy="1023620"/>
                  <a:chOff x="0" y="0"/>
                  <a:chExt cx="1111911" cy="1024128"/>
                </a:xfrm>
                <a:grpFill/>
              </p:grpSpPr>
              <p:grpSp>
                <p:nvGrpSpPr>
                  <p:cNvPr id="160" name="Group 159"/>
                  <p:cNvGrpSpPr/>
                  <p:nvPr/>
                </p:nvGrpSpPr>
                <p:grpSpPr>
                  <a:xfrm>
                    <a:off x="0" y="0"/>
                    <a:ext cx="1111911" cy="256032"/>
                    <a:chOff x="0" y="0"/>
                    <a:chExt cx="1111911" cy="256032"/>
                  </a:xfrm>
                  <a:grpFill/>
                </p:grpSpPr>
                <p:sp>
                  <p:nvSpPr>
                    <p:cNvPr id="176" name="Rectangle 175"/>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 name="Rectangle 176"/>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 name="Rectangle 177"/>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 name="Rectangle 178"/>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1" name="Group 160"/>
                  <p:cNvGrpSpPr/>
                  <p:nvPr/>
                </p:nvGrpSpPr>
                <p:grpSpPr>
                  <a:xfrm>
                    <a:off x="0" y="256032"/>
                    <a:ext cx="1111552" cy="255905"/>
                    <a:chOff x="0" y="0"/>
                    <a:chExt cx="1111908" cy="256032"/>
                  </a:xfrm>
                  <a:grpFill/>
                </p:grpSpPr>
                <p:sp>
                  <p:nvSpPr>
                    <p:cNvPr id="172" name="Rectangle 17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Rectangle 17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 name="Rectangle 17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 name="Rectangle 174"/>
                    <p:cNvSpPr/>
                    <p:nvPr/>
                  </p:nvSpPr>
                  <p:spPr>
                    <a:xfrm>
                      <a:off x="83393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2" name="Group 161"/>
                  <p:cNvGrpSpPr/>
                  <p:nvPr/>
                </p:nvGrpSpPr>
                <p:grpSpPr>
                  <a:xfrm>
                    <a:off x="0" y="512064"/>
                    <a:ext cx="1111911" cy="256032"/>
                    <a:chOff x="0" y="0"/>
                    <a:chExt cx="1111911" cy="256032"/>
                  </a:xfrm>
                  <a:grpFill/>
                </p:grpSpPr>
                <p:sp>
                  <p:nvSpPr>
                    <p:cNvPr id="168" name="Rectangle 16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Rectangle 16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 name="Rectangle 16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Rectangle 170"/>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63" name="Group 162"/>
                  <p:cNvGrpSpPr/>
                  <p:nvPr/>
                </p:nvGrpSpPr>
                <p:grpSpPr>
                  <a:xfrm>
                    <a:off x="0" y="768096"/>
                    <a:ext cx="1111911" cy="256032"/>
                    <a:chOff x="0" y="0"/>
                    <a:chExt cx="1111911" cy="256032"/>
                  </a:xfrm>
                  <a:grpFill/>
                </p:grpSpPr>
                <p:sp>
                  <p:nvSpPr>
                    <p:cNvPr id="164" name="Rectangle 16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 name="Rectangle 16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Rectangle 16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Rectangle 16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20" name="Group 19"/>
              <p:cNvGrpSpPr/>
              <p:nvPr/>
            </p:nvGrpSpPr>
            <p:grpSpPr>
              <a:xfrm>
                <a:off x="2553004" y="0"/>
                <a:ext cx="657902" cy="2035336"/>
                <a:chOff x="0" y="0"/>
                <a:chExt cx="1111885" cy="3064561"/>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grpSpPr>
            <p:grpSp>
              <p:nvGrpSpPr>
                <p:cNvPr id="88" name="Group 87"/>
                <p:cNvGrpSpPr/>
                <p:nvPr/>
              </p:nvGrpSpPr>
              <p:grpSpPr>
                <a:xfrm>
                  <a:off x="0" y="0"/>
                  <a:ext cx="1111885" cy="1023620"/>
                  <a:chOff x="0" y="0"/>
                  <a:chExt cx="1111911" cy="1024128"/>
                </a:xfrm>
                <a:grpFill/>
              </p:grpSpPr>
              <p:grpSp>
                <p:nvGrpSpPr>
                  <p:cNvPr id="131" name="Group 130"/>
                  <p:cNvGrpSpPr/>
                  <p:nvPr/>
                </p:nvGrpSpPr>
                <p:grpSpPr>
                  <a:xfrm>
                    <a:off x="0" y="0"/>
                    <a:ext cx="1111911" cy="256032"/>
                    <a:chOff x="0" y="0"/>
                    <a:chExt cx="1111911" cy="256032"/>
                  </a:xfrm>
                  <a:grpFill/>
                </p:grpSpPr>
                <p:sp>
                  <p:nvSpPr>
                    <p:cNvPr id="147" name="Rectangle 146"/>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 name="Rectangle 147"/>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Rectangle 148"/>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 name="Rectangle 149"/>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2" name="Group 131"/>
                  <p:cNvGrpSpPr/>
                  <p:nvPr/>
                </p:nvGrpSpPr>
                <p:grpSpPr>
                  <a:xfrm>
                    <a:off x="0" y="256032"/>
                    <a:ext cx="1111551" cy="255905"/>
                    <a:chOff x="0" y="0"/>
                    <a:chExt cx="1111907" cy="256032"/>
                  </a:xfrm>
                  <a:grpFill/>
                </p:grpSpPr>
                <p:sp>
                  <p:nvSpPr>
                    <p:cNvPr id="143" name="Rectangle 142"/>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Rectangle 143"/>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 name="Rectangle 144"/>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Rectangle 145"/>
                    <p:cNvSpPr/>
                    <p:nvPr/>
                  </p:nvSpPr>
                  <p:spPr>
                    <a:xfrm>
                      <a:off x="833929"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3" name="Group 132"/>
                  <p:cNvGrpSpPr/>
                  <p:nvPr/>
                </p:nvGrpSpPr>
                <p:grpSpPr>
                  <a:xfrm>
                    <a:off x="0" y="512064"/>
                    <a:ext cx="1111911" cy="256032"/>
                    <a:chOff x="0" y="0"/>
                    <a:chExt cx="1111911" cy="256032"/>
                  </a:xfrm>
                  <a:grpFill/>
                </p:grpSpPr>
                <p:sp>
                  <p:nvSpPr>
                    <p:cNvPr id="139" name="Rectangle 138"/>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Rectangle 139"/>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Rectangle 140"/>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 name="Rectangle 141"/>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4" name="Group 133"/>
                  <p:cNvGrpSpPr/>
                  <p:nvPr/>
                </p:nvGrpSpPr>
                <p:grpSpPr>
                  <a:xfrm>
                    <a:off x="0" y="768096"/>
                    <a:ext cx="1111911" cy="256032"/>
                    <a:chOff x="0" y="0"/>
                    <a:chExt cx="1111911" cy="256032"/>
                  </a:xfrm>
                  <a:grpFill/>
                </p:grpSpPr>
                <p:sp>
                  <p:nvSpPr>
                    <p:cNvPr id="135" name="Rectangle 134"/>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Rectangle 135"/>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Rectangle 136"/>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Rectangle 137"/>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89" name="Group 88"/>
                <p:cNvGrpSpPr/>
                <p:nvPr/>
              </p:nvGrpSpPr>
              <p:grpSpPr>
                <a:xfrm>
                  <a:off x="0" y="1024128"/>
                  <a:ext cx="1111885" cy="1023620"/>
                  <a:chOff x="0" y="0"/>
                  <a:chExt cx="1111911" cy="1024128"/>
                </a:xfrm>
                <a:grpFill/>
              </p:grpSpPr>
              <p:grpSp>
                <p:nvGrpSpPr>
                  <p:cNvPr id="111" name="Group 110"/>
                  <p:cNvGrpSpPr/>
                  <p:nvPr/>
                </p:nvGrpSpPr>
                <p:grpSpPr>
                  <a:xfrm>
                    <a:off x="0" y="0"/>
                    <a:ext cx="1111911" cy="256032"/>
                    <a:chOff x="0" y="0"/>
                    <a:chExt cx="1111911" cy="256032"/>
                  </a:xfrm>
                  <a:grpFill/>
                </p:grpSpPr>
                <p:sp>
                  <p:nvSpPr>
                    <p:cNvPr id="127" name="Rectangle 126"/>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Rectangle 127"/>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Rectangle 128"/>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Rectangle 129"/>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2" name="Group 111"/>
                  <p:cNvGrpSpPr/>
                  <p:nvPr/>
                </p:nvGrpSpPr>
                <p:grpSpPr>
                  <a:xfrm>
                    <a:off x="0" y="256032"/>
                    <a:ext cx="1111551" cy="255905"/>
                    <a:chOff x="0" y="0"/>
                    <a:chExt cx="1111907" cy="256032"/>
                  </a:xfrm>
                  <a:grpFill/>
                </p:grpSpPr>
                <p:sp>
                  <p:nvSpPr>
                    <p:cNvPr id="123" name="Rectangle 122"/>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Rectangle 123"/>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Rectangle 124"/>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Rectangle 125"/>
                    <p:cNvSpPr/>
                    <p:nvPr/>
                  </p:nvSpPr>
                  <p:spPr>
                    <a:xfrm>
                      <a:off x="833929"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3" name="Group 112"/>
                  <p:cNvGrpSpPr/>
                  <p:nvPr/>
                </p:nvGrpSpPr>
                <p:grpSpPr>
                  <a:xfrm>
                    <a:off x="0" y="512064"/>
                    <a:ext cx="1111911" cy="256032"/>
                    <a:chOff x="0" y="0"/>
                    <a:chExt cx="1111911" cy="256032"/>
                  </a:xfrm>
                  <a:grpFill/>
                </p:grpSpPr>
                <p:sp>
                  <p:nvSpPr>
                    <p:cNvPr id="119" name="Rectangle 118"/>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Rectangle 119"/>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 name="Rectangle 120"/>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 name="Rectangle 121"/>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4" name="Group 113"/>
                  <p:cNvGrpSpPr/>
                  <p:nvPr/>
                </p:nvGrpSpPr>
                <p:grpSpPr>
                  <a:xfrm>
                    <a:off x="0" y="768096"/>
                    <a:ext cx="1111911" cy="256032"/>
                    <a:chOff x="0" y="0"/>
                    <a:chExt cx="1111911" cy="256032"/>
                  </a:xfrm>
                  <a:grpFill/>
                </p:grpSpPr>
                <p:sp>
                  <p:nvSpPr>
                    <p:cNvPr id="115" name="Rectangle 114"/>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Rectangle 115"/>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 name="Rectangle 116"/>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 name="Rectangle 117"/>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90" name="Group 89"/>
                <p:cNvGrpSpPr/>
                <p:nvPr/>
              </p:nvGrpSpPr>
              <p:grpSpPr>
                <a:xfrm>
                  <a:off x="0" y="2040941"/>
                  <a:ext cx="1111885" cy="1023620"/>
                  <a:chOff x="0" y="0"/>
                  <a:chExt cx="1111911" cy="1024128"/>
                </a:xfrm>
                <a:grpFill/>
              </p:grpSpPr>
              <p:grpSp>
                <p:nvGrpSpPr>
                  <p:cNvPr id="91" name="Group 90"/>
                  <p:cNvGrpSpPr/>
                  <p:nvPr/>
                </p:nvGrpSpPr>
                <p:grpSpPr>
                  <a:xfrm>
                    <a:off x="0" y="0"/>
                    <a:ext cx="1111911" cy="256032"/>
                    <a:chOff x="0" y="0"/>
                    <a:chExt cx="1111911" cy="256032"/>
                  </a:xfrm>
                  <a:grpFill/>
                </p:grpSpPr>
                <p:sp>
                  <p:nvSpPr>
                    <p:cNvPr id="107" name="Rectangle 106"/>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 name="Rectangle 107"/>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 name="Rectangle 108"/>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 name="Rectangle 109"/>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2" name="Group 91"/>
                  <p:cNvGrpSpPr/>
                  <p:nvPr/>
                </p:nvGrpSpPr>
                <p:grpSpPr>
                  <a:xfrm>
                    <a:off x="0" y="256032"/>
                    <a:ext cx="1111551" cy="255905"/>
                    <a:chOff x="0" y="0"/>
                    <a:chExt cx="1111907" cy="256032"/>
                  </a:xfrm>
                  <a:grpFill/>
                </p:grpSpPr>
                <p:sp>
                  <p:nvSpPr>
                    <p:cNvPr id="103" name="Rectangle 102"/>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 name="Rectangle 103"/>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 name="Rectangle 104"/>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 name="Rectangle 105"/>
                    <p:cNvSpPr/>
                    <p:nvPr/>
                  </p:nvSpPr>
                  <p:spPr>
                    <a:xfrm>
                      <a:off x="833929"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3" name="Group 92"/>
                  <p:cNvGrpSpPr/>
                  <p:nvPr/>
                </p:nvGrpSpPr>
                <p:grpSpPr>
                  <a:xfrm>
                    <a:off x="0" y="512064"/>
                    <a:ext cx="1111911" cy="256032"/>
                    <a:chOff x="0" y="0"/>
                    <a:chExt cx="1111911" cy="256032"/>
                  </a:xfrm>
                  <a:grpFill/>
                </p:grpSpPr>
                <p:sp>
                  <p:nvSpPr>
                    <p:cNvPr id="99" name="Rectangle 98"/>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Rectangle 99"/>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Rectangle 100"/>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Rectangle 101"/>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4" name="Group 93"/>
                  <p:cNvGrpSpPr/>
                  <p:nvPr/>
                </p:nvGrpSpPr>
                <p:grpSpPr>
                  <a:xfrm>
                    <a:off x="0" y="768096"/>
                    <a:ext cx="1111911" cy="256032"/>
                    <a:chOff x="0" y="0"/>
                    <a:chExt cx="1111911" cy="256032"/>
                  </a:xfrm>
                  <a:grpFill/>
                </p:grpSpPr>
                <p:sp>
                  <p:nvSpPr>
                    <p:cNvPr id="95" name="Rectangle 94"/>
                    <p:cNvSpPr/>
                    <p:nvPr/>
                  </p:nvSpPr>
                  <p:spPr>
                    <a:xfrm>
                      <a:off x="0"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Rectangle 95"/>
                    <p:cNvSpPr/>
                    <p:nvPr/>
                  </p:nvSpPr>
                  <p:spPr>
                    <a:xfrm>
                      <a:off x="277978"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Rectangle 96"/>
                    <p:cNvSpPr/>
                    <p:nvPr/>
                  </p:nvSpPr>
                  <p:spPr>
                    <a:xfrm>
                      <a:off x="555955"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Rectangle 97"/>
                    <p:cNvSpPr/>
                    <p:nvPr/>
                  </p:nvSpPr>
                  <p:spPr>
                    <a:xfrm>
                      <a:off x="833933" y="0"/>
                      <a:ext cx="277978" cy="256032"/>
                    </a:xfrm>
                    <a:prstGeom prst="rect">
                      <a:avLst/>
                    </a:prstGeom>
                    <a:grp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21" name="Group 20"/>
              <p:cNvGrpSpPr/>
              <p:nvPr/>
            </p:nvGrpSpPr>
            <p:grpSpPr>
              <a:xfrm>
                <a:off x="2106777" y="892454"/>
                <a:ext cx="328722" cy="297771"/>
                <a:chOff x="0" y="0"/>
                <a:chExt cx="555955" cy="658368"/>
              </a:xfrm>
            </p:grpSpPr>
            <p:sp>
              <p:nvSpPr>
                <p:cNvPr id="86" name="Equal 85"/>
                <p:cNvSpPr/>
                <p:nvPr/>
              </p:nvSpPr>
              <p:spPr>
                <a:xfrm>
                  <a:off x="0" y="153619"/>
                  <a:ext cx="555955" cy="504749"/>
                </a:xfrm>
                <a:prstGeom prst="mathEqual">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Wave 86"/>
                <p:cNvSpPr/>
                <p:nvPr/>
              </p:nvSpPr>
              <p:spPr>
                <a:xfrm>
                  <a:off x="73152" y="0"/>
                  <a:ext cx="409651" cy="153390"/>
                </a:xfrm>
                <a:prstGeom prst="wav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 name="Group 21"/>
              <p:cNvGrpSpPr/>
              <p:nvPr/>
            </p:nvGrpSpPr>
            <p:grpSpPr>
              <a:xfrm>
                <a:off x="3321100" y="680313"/>
                <a:ext cx="1969590" cy="679603"/>
                <a:chOff x="0" y="0"/>
                <a:chExt cx="3328390" cy="1023620"/>
              </a:xfr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p:grpSpPr>
            <p:grpSp>
              <p:nvGrpSpPr>
                <p:cNvPr id="23" name="Group 22"/>
                <p:cNvGrpSpPr/>
                <p:nvPr/>
              </p:nvGrpSpPr>
              <p:grpSpPr>
                <a:xfrm>
                  <a:off x="0" y="0"/>
                  <a:ext cx="1111885" cy="1023620"/>
                  <a:chOff x="0" y="0"/>
                  <a:chExt cx="1111911" cy="1024128"/>
                </a:xfrm>
                <a:grpFill/>
              </p:grpSpPr>
              <p:grpSp>
                <p:nvGrpSpPr>
                  <p:cNvPr id="66" name="Group 65"/>
                  <p:cNvGrpSpPr/>
                  <p:nvPr/>
                </p:nvGrpSpPr>
                <p:grpSpPr>
                  <a:xfrm>
                    <a:off x="0" y="0"/>
                    <a:ext cx="1111911" cy="256032"/>
                    <a:chOff x="0" y="0"/>
                    <a:chExt cx="1111911" cy="256032"/>
                  </a:xfrm>
                  <a:grpFill/>
                </p:grpSpPr>
                <p:sp>
                  <p:nvSpPr>
                    <p:cNvPr id="82" name="Rectangle 8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Rectangle 8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Rectangle 8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Rectangle 84"/>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7" name="Group 66"/>
                  <p:cNvGrpSpPr/>
                  <p:nvPr/>
                </p:nvGrpSpPr>
                <p:grpSpPr>
                  <a:xfrm>
                    <a:off x="0" y="256032"/>
                    <a:ext cx="1111551" cy="255905"/>
                    <a:chOff x="0" y="0"/>
                    <a:chExt cx="1111907" cy="256032"/>
                  </a:xfrm>
                  <a:grpFill/>
                </p:grpSpPr>
                <p:sp>
                  <p:nvSpPr>
                    <p:cNvPr id="78" name="Rectangle 7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Rectangle 7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Rectangle 7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Rectangle 80"/>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8" name="Group 67"/>
                  <p:cNvGrpSpPr/>
                  <p:nvPr/>
                </p:nvGrpSpPr>
                <p:grpSpPr>
                  <a:xfrm>
                    <a:off x="0" y="512064"/>
                    <a:ext cx="1111911" cy="256032"/>
                    <a:chOff x="0" y="0"/>
                    <a:chExt cx="1111911" cy="256032"/>
                  </a:xfrm>
                  <a:grpFill/>
                </p:grpSpPr>
                <p:sp>
                  <p:nvSpPr>
                    <p:cNvPr id="74" name="Rectangle 7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Rectangle 7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Rectangle 7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Rectangle 7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9" name="Group 68"/>
                  <p:cNvGrpSpPr/>
                  <p:nvPr/>
                </p:nvGrpSpPr>
                <p:grpSpPr>
                  <a:xfrm>
                    <a:off x="0" y="768096"/>
                    <a:ext cx="1111911" cy="256032"/>
                    <a:chOff x="0" y="0"/>
                    <a:chExt cx="1111911" cy="256032"/>
                  </a:xfrm>
                  <a:grpFill/>
                </p:grpSpPr>
                <p:sp>
                  <p:nvSpPr>
                    <p:cNvPr id="70" name="Rectangle 69"/>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Rectangle 70"/>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 name="Rectangle 71"/>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Rectangle 72"/>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4" name="Group 23"/>
                <p:cNvGrpSpPr/>
                <p:nvPr/>
              </p:nvGrpSpPr>
              <p:grpSpPr>
                <a:xfrm>
                  <a:off x="1111910" y="0"/>
                  <a:ext cx="1111885" cy="1023620"/>
                  <a:chOff x="0" y="0"/>
                  <a:chExt cx="1111911" cy="1024128"/>
                </a:xfrm>
                <a:grpFill/>
              </p:grpSpPr>
              <p:grpSp>
                <p:nvGrpSpPr>
                  <p:cNvPr id="46" name="Group 45"/>
                  <p:cNvGrpSpPr/>
                  <p:nvPr/>
                </p:nvGrpSpPr>
                <p:grpSpPr>
                  <a:xfrm>
                    <a:off x="0" y="0"/>
                    <a:ext cx="1111911" cy="256032"/>
                    <a:chOff x="0" y="0"/>
                    <a:chExt cx="1111911" cy="256032"/>
                  </a:xfrm>
                  <a:grpFill/>
                </p:grpSpPr>
                <p:sp>
                  <p:nvSpPr>
                    <p:cNvPr id="62" name="Rectangle 6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Rectangle 6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Rectangle 6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7" name="Group 46"/>
                  <p:cNvGrpSpPr/>
                  <p:nvPr/>
                </p:nvGrpSpPr>
                <p:grpSpPr>
                  <a:xfrm>
                    <a:off x="0" y="256032"/>
                    <a:ext cx="1111551" cy="255905"/>
                    <a:chOff x="0" y="0"/>
                    <a:chExt cx="1111907" cy="256032"/>
                  </a:xfrm>
                  <a:grpFill/>
                </p:grpSpPr>
                <p:sp>
                  <p:nvSpPr>
                    <p:cNvPr id="58" name="Rectangle 5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Rectangle 5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 name="Rectangle 60"/>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8" name="Group 47"/>
                  <p:cNvGrpSpPr/>
                  <p:nvPr/>
                </p:nvGrpSpPr>
                <p:grpSpPr>
                  <a:xfrm>
                    <a:off x="0" y="512064"/>
                    <a:ext cx="1111911" cy="256032"/>
                    <a:chOff x="0" y="0"/>
                    <a:chExt cx="1111911" cy="256032"/>
                  </a:xfrm>
                  <a:grpFill/>
                </p:grpSpPr>
                <p:sp>
                  <p:nvSpPr>
                    <p:cNvPr id="54" name="Rectangle 5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Rectangle 5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5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9" name="Group 48"/>
                  <p:cNvGrpSpPr/>
                  <p:nvPr/>
                </p:nvGrpSpPr>
                <p:grpSpPr>
                  <a:xfrm>
                    <a:off x="0" y="768096"/>
                    <a:ext cx="1111911" cy="256032"/>
                    <a:chOff x="0" y="0"/>
                    <a:chExt cx="1111911" cy="256032"/>
                  </a:xfrm>
                  <a:grpFill/>
                </p:grpSpPr>
                <p:sp>
                  <p:nvSpPr>
                    <p:cNvPr id="50" name="Rectangle 49"/>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50"/>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Rectangle 51"/>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Rectangle 52"/>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5" name="Group 24"/>
                <p:cNvGrpSpPr/>
                <p:nvPr/>
              </p:nvGrpSpPr>
              <p:grpSpPr>
                <a:xfrm>
                  <a:off x="2216505" y="0"/>
                  <a:ext cx="1111885" cy="1023620"/>
                  <a:chOff x="0" y="0"/>
                  <a:chExt cx="1111911" cy="1024128"/>
                </a:xfrm>
                <a:grpFill/>
              </p:grpSpPr>
              <p:grpSp>
                <p:nvGrpSpPr>
                  <p:cNvPr id="26" name="Group 25"/>
                  <p:cNvGrpSpPr/>
                  <p:nvPr/>
                </p:nvGrpSpPr>
                <p:grpSpPr>
                  <a:xfrm>
                    <a:off x="0" y="0"/>
                    <a:ext cx="1111911" cy="256032"/>
                    <a:chOff x="0" y="0"/>
                    <a:chExt cx="1111911" cy="256032"/>
                  </a:xfrm>
                  <a:grpFill/>
                </p:grpSpPr>
                <p:sp>
                  <p:nvSpPr>
                    <p:cNvPr id="42" name="Rectangle 41"/>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43"/>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7" name="Group 26"/>
                  <p:cNvGrpSpPr/>
                  <p:nvPr/>
                </p:nvGrpSpPr>
                <p:grpSpPr>
                  <a:xfrm>
                    <a:off x="0" y="256032"/>
                    <a:ext cx="1111551" cy="255905"/>
                    <a:chOff x="0" y="0"/>
                    <a:chExt cx="1111907" cy="256032"/>
                  </a:xfrm>
                  <a:grpFill/>
                </p:grpSpPr>
                <p:sp>
                  <p:nvSpPr>
                    <p:cNvPr id="38" name="Rectangle 37"/>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ectangle 38"/>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ectangle 39"/>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p:cNvSpPr/>
                    <p:nvPr/>
                  </p:nvSpPr>
                  <p:spPr>
                    <a:xfrm>
                      <a:off x="833929"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 name="Group 27"/>
                  <p:cNvGrpSpPr/>
                  <p:nvPr/>
                </p:nvGrpSpPr>
                <p:grpSpPr>
                  <a:xfrm>
                    <a:off x="0" y="512064"/>
                    <a:ext cx="1111911" cy="256032"/>
                    <a:chOff x="0" y="0"/>
                    <a:chExt cx="1111911" cy="256032"/>
                  </a:xfrm>
                  <a:grpFill/>
                </p:grpSpPr>
                <p:sp>
                  <p:nvSpPr>
                    <p:cNvPr id="34" name="Rectangle 33"/>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Rectangle 34"/>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Rectangle 35"/>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ectangle 36"/>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p:cNvGrpSpPr/>
                  <p:nvPr/>
                </p:nvGrpSpPr>
                <p:grpSpPr>
                  <a:xfrm>
                    <a:off x="0" y="768096"/>
                    <a:ext cx="1111911" cy="256032"/>
                    <a:chOff x="0" y="0"/>
                    <a:chExt cx="1111911" cy="256032"/>
                  </a:xfrm>
                  <a:grpFill/>
                </p:grpSpPr>
                <p:sp>
                  <p:nvSpPr>
                    <p:cNvPr id="30" name="Rectangle 29"/>
                    <p:cNvSpPr/>
                    <p:nvPr/>
                  </p:nvSpPr>
                  <p:spPr>
                    <a:xfrm>
                      <a:off x="0"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p:cNvSpPr/>
                    <p:nvPr/>
                  </p:nvSpPr>
                  <p:spPr>
                    <a:xfrm>
                      <a:off x="277978"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p:cNvSpPr/>
                    <p:nvPr/>
                  </p:nvSpPr>
                  <p:spPr>
                    <a:xfrm>
                      <a:off x="555955"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ectangle 32"/>
                    <p:cNvSpPr/>
                    <p:nvPr/>
                  </p:nvSpPr>
                  <p:spPr>
                    <a:xfrm>
                      <a:off x="833933" y="0"/>
                      <a:ext cx="277978" cy="256032"/>
                    </a:xfrm>
                    <a:prstGeom prst="rect">
                      <a:avLst/>
                    </a:prstGeom>
                    <a:grp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grpSp>
          <p:nvGrpSpPr>
            <p:cNvPr id="10" name="Group 9"/>
            <p:cNvGrpSpPr/>
            <p:nvPr/>
          </p:nvGrpSpPr>
          <p:grpSpPr>
            <a:xfrm>
              <a:off x="832734" y="-158880"/>
              <a:ext cx="4620939" cy="1120612"/>
              <a:chOff x="-1199" y="-158880"/>
              <a:chExt cx="4620939" cy="1120612"/>
            </a:xfrm>
          </p:grpSpPr>
          <mc:AlternateContent xmlns:mc="http://schemas.openxmlformats.org/markup-compatibility/2006">
            <mc:Choice xmlns:a14="http://schemas.microsoft.com/office/drawing/2010/main" Requires="a14">
              <p:sp>
                <p:nvSpPr>
                  <p:cNvPr id="16" name="Text Box 2454"/>
                  <p:cNvSpPr txBox="1"/>
                  <p:nvPr/>
                </p:nvSpPr>
                <p:spPr>
                  <a:xfrm>
                    <a:off x="-1199" y="-137288"/>
                    <a:ext cx="925639" cy="4386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oMath>
                      </m:oMathPara>
                    </a14:m>
                    <a:endParaRPr lang="en-US" sz="1100" dirty="0">
                      <a:effectLst/>
                      <a:ea typeface="Calibri" panose="020F0502020204030204" pitchFamily="34" charset="0"/>
                      <a:cs typeface="Times New Roman" panose="02020603050405020304" pitchFamily="18" charset="0"/>
                    </a:endParaRPr>
                  </a:p>
                </p:txBody>
              </p:sp>
            </mc:Choice>
            <mc:Fallback>
              <p:sp>
                <p:nvSpPr>
                  <p:cNvPr id="16" name="Text Box 2454"/>
                  <p:cNvSpPr txBox="1">
                    <a:spLocks noRot="1" noChangeAspect="1" noMove="1" noResize="1" noEditPoints="1" noAdjustHandles="1" noChangeArrowheads="1" noChangeShapeType="1" noTextEdit="1"/>
                  </p:cNvSpPr>
                  <p:nvPr/>
                </p:nvSpPr>
                <p:spPr>
                  <a:xfrm>
                    <a:off x="-1199" y="-137288"/>
                    <a:ext cx="925639" cy="438639"/>
                  </a:xfrm>
                  <a:prstGeom prst="rect">
                    <a:avLst/>
                  </a:prstGeom>
                  <a:blipFill rotWithShape="0">
                    <a:blip r:embed="rId4"/>
                    <a:stretch>
                      <a:fillRect/>
                    </a:stretch>
                  </a:blipFill>
                  <a:ln w="6350">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 Box 2458"/>
                  <p:cNvSpPr txBox="1"/>
                  <p:nvPr/>
                </p:nvSpPr>
                <p:spPr>
                  <a:xfrm>
                    <a:off x="1710400" y="-158880"/>
                    <a:ext cx="1335158" cy="3770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100" dirty="0">
                      <a:effectLst/>
                      <a:ea typeface="Calibri" panose="020F0502020204030204" pitchFamily="34" charset="0"/>
                      <a:cs typeface="Times New Roman" panose="02020603050405020304" pitchFamily="18" charset="0"/>
                    </a:endParaRPr>
                  </a:p>
                </p:txBody>
              </p:sp>
            </mc:Choice>
            <mc:Fallback>
              <p:sp>
                <p:nvSpPr>
                  <p:cNvPr id="17" name="Text Box 2458"/>
                  <p:cNvSpPr txBox="1">
                    <a:spLocks noRot="1" noChangeAspect="1" noMove="1" noResize="1" noEditPoints="1" noAdjustHandles="1" noChangeArrowheads="1" noChangeShapeType="1" noTextEdit="1"/>
                  </p:cNvSpPr>
                  <p:nvPr/>
                </p:nvSpPr>
                <p:spPr>
                  <a:xfrm>
                    <a:off x="1710400" y="-158880"/>
                    <a:ext cx="1335158" cy="377012"/>
                  </a:xfrm>
                  <a:prstGeom prst="rect">
                    <a:avLst/>
                  </a:prstGeom>
                  <a:blipFill rotWithShape="0">
                    <a:blip r:embed="rId5"/>
                    <a:stretch>
                      <a:fillRect/>
                    </a:stretch>
                  </a:blipFill>
                  <a:ln w="6350">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 Box 2459"/>
                  <p:cNvSpPr txBox="1"/>
                  <p:nvPr/>
                </p:nvSpPr>
                <p:spPr>
                  <a:xfrm>
                    <a:off x="3103478" y="563065"/>
                    <a:ext cx="1516262" cy="39866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oMath>
                      </m:oMathPara>
                    </a14:m>
                    <a:endParaRPr lang="en-US" sz="1100" dirty="0">
                      <a:effectLst/>
                      <a:ea typeface="Calibri" panose="020F0502020204030204" pitchFamily="34" charset="0"/>
                      <a:cs typeface="Times New Roman" panose="02020603050405020304" pitchFamily="18" charset="0"/>
                    </a:endParaRPr>
                  </a:p>
                </p:txBody>
              </p:sp>
            </mc:Choice>
            <mc:Fallback>
              <p:sp>
                <p:nvSpPr>
                  <p:cNvPr id="18" name="Text Box 2459"/>
                  <p:cNvSpPr txBox="1">
                    <a:spLocks noRot="1" noChangeAspect="1" noMove="1" noResize="1" noEditPoints="1" noAdjustHandles="1" noChangeArrowheads="1" noChangeShapeType="1" noTextEdit="1"/>
                  </p:cNvSpPr>
                  <p:nvPr/>
                </p:nvSpPr>
                <p:spPr>
                  <a:xfrm>
                    <a:off x="3103478" y="563065"/>
                    <a:ext cx="1516262" cy="398667"/>
                  </a:xfrm>
                  <a:prstGeom prst="rect">
                    <a:avLst/>
                  </a:prstGeom>
                  <a:blipFill rotWithShape="0">
                    <a:blip r:embed="rId6"/>
                    <a:stretch>
                      <a:fillRect/>
                    </a:stretch>
                  </a:blipFill>
                  <a:ln w="6350">
                    <a:noFill/>
                  </a:ln>
                  <a:effectLst/>
                </p:spPr>
                <p:txBody>
                  <a:bodyPr/>
                  <a:lstStyle/>
                  <a:p>
                    <a:r>
                      <a:rPr lang="en-US">
                        <a:noFill/>
                      </a:rPr>
                      <a:t> </a:t>
                    </a:r>
                  </a:p>
                </p:txBody>
              </p:sp>
            </mc:Fallback>
          </mc:AlternateContent>
        </p:grpSp>
        <p:grpSp>
          <p:nvGrpSpPr>
            <p:cNvPr id="11" name="Group 10"/>
            <p:cNvGrpSpPr/>
            <p:nvPr/>
          </p:nvGrpSpPr>
          <p:grpSpPr>
            <a:xfrm>
              <a:off x="-174534" y="87783"/>
              <a:ext cx="2676336" cy="2688406"/>
              <a:chOff x="-242410" y="0"/>
              <a:chExt cx="3717175" cy="3931220"/>
            </a:xfrm>
          </p:grpSpPr>
          <mc:AlternateContent xmlns:mc="http://schemas.openxmlformats.org/markup-compatibility/2006">
            <mc:Choice xmlns:a14="http://schemas.microsoft.com/office/drawing/2010/main" Requires="a14">
              <p:sp>
                <p:nvSpPr>
                  <p:cNvPr id="12" name="Text Box 2455"/>
                  <p:cNvSpPr txBox="1"/>
                  <p:nvPr/>
                </p:nvSpPr>
                <p:spPr>
                  <a:xfrm>
                    <a:off x="-242410" y="87765"/>
                    <a:ext cx="270510" cy="44708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en-US" sz="1100" dirty="0">
                      <a:effectLst/>
                      <a:ea typeface="Calibri" panose="020F0502020204030204" pitchFamily="34" charset="0"/>
                      <a:cs typeface="Times New Roman" panose="02020603050405020304" pitchFamily="18" charset="0"/>
                    </a:endParaRPr>
                  </a:p>
                </p:txBody>
              </p:sp>
            </mc:Choice>
            <mc:Fallback>
              <p:sp>
                <p:nvSpPr>
                  <p:cNvPr id="12" name="Text Box 2455"/>
                  <p:cNvSpPr txBox="1">
                    <a:spLocks noRot="1" noChangeAspect="1" noMove="1" noResize="1" noEditPoints="1" noAdjustHandles="1" noChangeArrowheads="1" noChangeShapeType="1" noTextEdit="1"/>
                  </p:cNvSpPr>
                  <p:nvPr/>
                </p:nvSpPr>
                <p:spPr>
                  <a:xfrm>
                    <a:off x="-242410" y="87765"/>
                    <a:ext cx="270510" cy="447082"/>
                  </a:xfrm>
                  <a:prstGeom prst="rect">
                    <a:avLst/>
                  </a:prstGeom>
                  <a:blipFill rotWithShape="0">
                    <a:blip r:embed="rId7"/>
                    <a:stretch>
                      <a:fillRect r="-18182" b="-11765"/>
                    </a:stretch>
                  </a:blipFill>
                  <a:ln w="6350">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 Box 2456"/>
                  <p:cNvSpPr txBox="1"/>
                  <p:nvPr/>
                </p:nvSpPr>
                <p:spPr>
                  <a:xfrm>
                    <a:off x="3128787" y="3494435"/>
                    <a:ext cx="345978" cy="43678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r>
                            <a:rPr lang="en-US" sz="1400" i="1">
                              <a:effectLst/>
                              <a:latin typeface="Cambria Math"/>
                              <a:ea typeface="Calibri" panose="020F0502020204030204" pitchFamily="34" charset="0"/>
                              <a:cs typeface="Times New Roman" panose="02020603050405020304" pitchFamily="18" charset="0"/>
                            </a:rPr>
                            <m:t>∅</m:t>
                          </m:r>
                        </m:oMath>
                      </m:oMathPara>
                    </a14:m>
                    <a:endParaRPr lang="en-US" sz="1100" dirty="0">
                      <a:effectLst/>
                      <a:ea typeface="Calibri" panose="020F0502020204030204" pitchFamily="34" charset="0"/>
                      <a:cs typeface="Times New Roman" panose="02020603050405020304" pitchFamily="18" charset="0"/>
                    </a:endParaRPr>
                  </a:p>
                </p:txBody>
              </p:sp>
            </mc:Choice>
            <mc:Fallback>
              <p:sp>
                <p:nvSpPr>
                  <p:cNvPr id="13" name="Text Box 2456"/>
                  <p:cNvSpPr txBox="1">
                    <a:spLocks noRot="1" noChangeAspect="1" noMove="1" noResize="1" noEditPoints="1" noAdjustHandles="1" noChangeArrowheads="1" noChangeShapeType="1" noTextEdit="1"/>
                  </p:cNvSpPr>
                  <p:nvPr/>
                </p:nvSpPr>
                <p:spPr>
                  <a:xfrm>
                    <a:off x="3128787" y="3494435"/>
                    <a:ext cx="345978" cy="436785"/>
                  </a:xfrm>
                  <a:prstGeom prst="rect">
                    <a:avLst/>
                  </a:prstGeom>
                  <a:blipFill rotWithShape="0">
                    <a:blip r:embed="rId8"/>
                    <a:stretch>
                      <a:fillRect r="-10714" b="-21212"/>
                    </a:stretch>
                  </a:blipFill>
                  <a:ln w="6350">
                    <a:noFill/>
                  </a:ln>
                  <a:effectLst/>
                </p:spPr>
                <p:txBody>
                  <a:bodyPr/>
                  <a:lstStyle/>
                  <a:p>
                    <a:r>
                      <a:rPr lang="en-US">
                        <a:noFill/>
                      </a:rPr>
                      <a:t> </a:t>
                    </a:r>
                  </a:p>
                </p:txBody>
              </p:sp>
            </mc:Fallback>
          </mc:AlternateContent>
          <p:cxnSp>
            <p:nvCxnSpPr>
              <p:cNvPr id="14" name="Straight Arrow Connector 13"/>
              <p:cNvCxnSpPr/>
              <p:nvPr/>
            </p:nvCxnSpPr>
            <p:spPr>
              <a:xfrm>
                <a:off x="102413" y="3577132"/>
                <a:ext cx="3269615" cy="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270662" y="0"/>
                <a:ext cx="0" cy="3759758"/>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838030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a:t>
            </a:r>
            <a:r>
              <a:rPr lang="en-US" dirty="0"/>
              <a:t>Approach : Force </a:t>
            </a:r>
            <a:r>
              <a:rPr lang="en-US" dirty="0" smtClean="0"/>
              <a:t>Integration</a:t>
            </a:r>
            <a:endParaRPr lang="en-US" dirty="0"/>
          </a:p>
        </p:txBody>
      </p:sp>
      <p:sp>
        <p:nvSpPr>
          <p:cNvPr id="3" name="Content Placeholder 2"/>
          <p:cNvSpPr>
            <a:spLocks noGrp="1"/>
          </p:cNvSpPr>
          <p:nvPr>
            <p:ph idx="1"/>
          </p:nvPr>
        </p:nvSpPr>
        <p:spPr>
          <a:xfrm>
            <a:off x="612648" y="1600200"/>
            <a:ext cx="8153400" cy="3276599"/>
          </a:xfrm>
        </p:spPr>
        <p:txBody>
          <a:bodyPr>
            <a:normAutofit fontScale="85000" lnSpcReduction="20000"/>
          </a:bodyPr>
          <a:lstStyle/>
          <a:p>
            <a:r>
              <a:rPr lang="en-US" dirty="0" smtClean="0"/>
              <a:t>The </a:t>
            </a:r>
            <a:r>
              <a:rPr lang="en-US" dirty="0"/>
              <a:t>net force is calculated by integration. </a:t>
            </a:r>
            <a:r>
              <a:rPr lang="en-US" sz="2300" dirty="0"/>
              <a:t>(Banerjee et al., </a:t>
            </a:r>
            <a:r>
              <a:rPr lang="en-US" sz="2300" i="1" dirty="0"/>
              <a:t>JCISE.</a:t>
            </a:r>
            <a:r>
              <a:rPr lang="en-US" sz="2300" dirty="0"/>
              <a:t>, 2009)</a:t>
            </a:r>
          </a:p>
          <a:p>
            <a:r>
              <a:rPr lang="en-US" dirty="0"/>
              <a:t>Integration is performed in the </a:t>
            </a:r>
            <a:r>
              <a:rPr lang="en-US" dirty="0" smtClean="0"/>
              <a:t>GPU</a:t>
            </a:r>
            <a:endParaRPr lang="en-US" dirty="0"/>
          </a:p>
          <a:p>
            <a:r>
              <a:rPr lang="en-US" dirty="0"/>
              <a:t>Components of the force are saved in groups in a large memory </a:t>
            </a:r>
            <a:r>
              <a:rPr lang="en-US" dirty="0" smtClean="0"/>
              <a:t>array</a:t>
            </a:r>
            <a:endParaRPr lang="en-US" dirty="0"/>
          </a:p>
          <a:p>
            <a:r>
              <a:rPr lang="en-US" dirty="0"/>
              <a:t>A parallel-prefix </a:t>
            </a:r>
            <a:r>
              <a:rPr lang="en-US" dirty="0" smtClean="0"/>
              <a:t>sum </a:t>
            </a:r>
            <a:r>
              <a:rPr lang="en-US" dirty="0"/>
              <a:t>is </a:t>
            </a:r>
            <a:r>
              <a:rPr lang="en-US" dirty="0" smtClean="0"/>
              <a:t>performed</a:t>
            </a:r>
            <a:endParaRPr lang="en-US" dirty="0"/>
          </a:p>
          <a:p>
            <a:r>
              <a:rPr lang="en-US" dirty="0"/>
              <a:t>The final </a:t>
            </a:r>
            <a:r>
              <a:rPr lang="en-US" dirty="0" smtClean="0"/>
              <a:t>force </a:t>
            </a:r>
            <a:r>
              <a:rPr lang="en-US" dirty="0"/>
              <a:t>contribution is calculated using appropriate entries from the segment </a:t>
            </a:r>
            <a:r>
              <a:rPr lang="en-US" dirty="0" smtClean="0"/>
              <a:t>boundaries</a:t>
            </a:r>
            <a:endParaRPr lang="en-US" dirty="0"/>
          </a:p>
          <a:p>
            <a:pPr lvl="1"/>
            <a:endParaRPr lang="en-US" dirty="0"/>
          </a:p>
          <a:p>
            <a:pPr lvl="1"/>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76600" y="4648200"/>
            <a:ext cx="3194049" cy="186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99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complete GPU </a:t>
            </a:r>
            <a:r>
              <a:rPr lang="en-US" dirty="0" smtClean="0"/>
              <a:t>pipeline</a:t>
            </a:r>
            <a:endParaRPr lang="en-US" dirty="0"/>
          </a:p>
        </p:txBody>
      </p:sp>
      <p:sp>
        <p:nvSpPr>
          <p:cNvPr id="5" name="Slide Number Placeholder 4"/>
          <p:cNvSpPr>
            <a:spLocks noGrp="1"/>
          </p:cNvSpPr>
          <p:nvPr>
            <p:ph type="sldNum" sz="quarter" idx="12"/>
          </p:nvPr>
        </p:nvSpPr>
        <p:spPr/>
        <p:txBody>
          <a:bodyPr/>
          <a:lstStyle/>
          <a:p>
            <a:fld id="{8943B481-6424-4C66-AFB6-699C3AB310D6}" type="slidenum">
              <a:rPr lang="en-US" smtClean="0"/>
              <a:t>16</a:t>
            </a:fld>
            <a:endParaRPr lang="en-US"/>
          </a:p>
        </p:txBody>
      </p:sp>
      <p:sp>
        <p:nvSpPr>
          <p:cNvPr id="7168" name="Content Placeholder 7167"/>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09675"/>
            <a:ext cx="42672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937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 Precision Comparison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comparison of precision against Ashkin’s CPU-based </a:t>
            </a:r>
            <a:r>
              <a:rPr lang="en-US" dirty="0" smtClean="0"/>
              <a:t>method </a:t>
            </a:r>
            <a:r>
              <a:rPr lang="en-US" dirty="0"/>
              <a:t>computed using an equal number of rays and double precision floating-point arithmetic</a:t>
            </a:r>
          </a:p>
          <a:p>
            <a:endParaRPr lang="en-US" dirty="0"/>
          </a:p>
          <a:p>
            <a:endParaRPr lang="en-US" dirty="0"/>
          </a:p>
          <a:p>
            <a:endParaRPr lang="en-US" dirty="0"/>
          </a:p>
          <a:p>
            <a:endParaRPr lang="en-US" dirty="0"/>
          </a:p>
          <a:p>
            <a:pPr marL="0" indent="0">
              <a:buNone/>
            </a:pPr>
            <a:endParaRPr lang="en-US" dirty="0" smtClean="0"/>
          </a:p>
          <a:p>
            <a:pPr marL="400050" lvl="1" indent="0">
              <a:buNone/>
            </a:pPr>
            <a:r>
              <a:rPr lang="en-US" dirty="0" smtClean="0"/>
              <a:t>Precision is high</a:t>
            </a:r>
            <a:endParaRPr lang="en-US" dirty="0"/>
          </a:p>
        </p:txBody>
      </p:sp>
      <p:graphicFrame>
        <p:nvGraphicFramePr>
          <p:cNvPr id="6" name="Content Placeholder 6"/>
          <p:cNvGraphicFramePr>
            <a:graphicFrameLocks/>
          </p:cNvGraphicFramePr>
          <p:nvPr>
            <p:extLst/>
          </p:nvPr>
        </p:nvGraphicFramePr>
        <p:xfrm>
          <a:off x="838202" y="3200400"/>
          <a:ext cx="7543798" cy="1990090"/>
        </p:xfrm>
        <a:graphic>
          <a:graphicData uri="http://schemas.openxmlformats.org/drawingml/2006/table">
            <a:tbl>
              <a:tblPr firstRow="1" bandRow="1">
                <a:tableStyleId>{21E4AEA4-8DFA-4A89-87EB-49C32662AFE0}</a:tableStyleId>
              </a:tblPr>
              <a:tblGrid>
                <a:gridCol w="1885950"/>
                <a:gridCol w="808264"/>
                <a:gridCol w="808264"/>
                <a:gridCol w="808264"/>
                <a:gridCol w="808264"/>
                <a:gridCol w="808264"/>
                <a:gridCol w="808264"/>
                <a:gridCol w="808264"/>
              </a:tblGrid>
              <a:tr h="185420">
                <a:tc rowSpan="2">
                  <a:txBody>
                    <a:bodyPr/>
                    <a:lstStyle/>
                    <a:p>
                      <a:pPr algn="l" fontAlgn="b"/>
                      <a:r>
                        <a:rPr lang="en-US" sz="1600" u="none" strike="noStrike" dirty="0" smtClean="0">
                          <a:effectLst/>
                        </a:rPr>
                        <a:t>Method</a:t>
                      </a:r>
                      <a:endParaRPr lang="en-US" sz="1600" b="0" i="0" u="none" strike="noStrike" dirty="0">
                        <a:solidFill>
                          <a:srgbClr val="000000"/>
                        </a:solidFill>
                        <a:effectLst/>
                        <a:latin typeface="+mn-lt"/>
                      </a:endParaRPr>
                    </a:p>
                  </a:txBody>
                  <a:tcPr marL="9525" marR="9525" marT="9525" marB="0" anchor="b"/>
                </a:tc>
                <a:tc gridSpan="7">
                  <a:txBody>
                    <a:bodyPr/>
                    <a:lstStyle/>
                    <a:p>
                      <a:pPr algn="ctr" fontAlgn="b"/>
                      <a:r>
                        <a:rPr lang="en-US" sz="1600" u="none" strike="noStrike" dirty="0" smtClean="0">
                          <a:effectLst/>
                        </a:rPr>
                        <a:t>Number of Rays</a:t>
                      </a:r>
                      <a:endParaRPr lang="en-US" sz="1600" b="0" i="0" u="none" strike="noStrike" baseline="30000"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0" i="0" u="none" strike="noStrike" baseline="30000" dirty="0" smtClean="0">
                        <a:solidFill>
                          <a:srgbClr val="000000"/>
                        </a:solidFill>
                        <a:effectLst/>
                        <a:latin typeface="+mn-lt"/>
                      </a:endParaRPr>
                    </a:p>
                  </a:txBody>
                  <a:tcPr marL="9525" marR="9525" marT="9525" marB="0" anchor="b"/>
                </a:tc>
              </a:tr>
              <a:tr h="185420">
                <a:tc vMerge="1">
                  <a:txBody>
                    <a:bodyPr/>
                    <a:lstStyle/>
                    <a:p>
                      <a:endParaRPr lang="en-US"/>
                    </a:p>
                  </a:txBody>
                  <a:tcPr/>
                </a:tc>
                <a:tc>
                  <a:txBody>
                    <a:bodyPr/>
                    <a:lstStyle/>
                    <a:p>
                      <a:pPr algn="r" fontAlgn="b"/>
                      <a:r>
                        <a:rPr lang="en-US" sz="1600" u="none" strike="noStrike" dirty="0" smtClean="0">
                          <a:effectLst/>
                        </a:rPr>
                        <a:t>8</a:t>
                      </a:r>
                      <a:r>
                        <a:rPr lang="en-US" sz="1600" u="none" strike="noStrike" baseline="30000" dirty="0" smtClean="0">
                          <a:effectLst/>
                        </a:rPr>
                        <a:t>2</a:t>
                      </a:r>
                      <a:endParaRPr lang="en-US" sz="1600" b="0" i="0" u="none" strike="noStrike" baseline="30000"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16</a:t>
                      </a:r>
                      <a:r>
                        <a:rPr lang="en-US" sz="1600" u="none" strike="noStrike" baseline="30000" dirty="0" smtClean="0">
                          <a:effectLst/>
                        </a:rPr>
                        <a:t>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32</a:t>
                      </a:r>
                      <a:r>
                        <a:rPr lang="en-US" sz="1600" u="none" strike="noStrike" baseline="30000" dirty="0" smtClean="0">
                          <a:effectLst/>
                        </a:rPr>
                        <a:t>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64</a:t>
                      </a:r>
                      <a:r>
                        <a:rPr lang="en-US" sz="1600" u="none" strike="noStrike" baseline="30000" dirty="0" smtClean="0">
                          <a:effectLst/>
                        </a:rPr>
                        <a:t>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128</a:t>
                      </a:r>
                      <a:r>
                        <a:rPr lang="en-US" sz="1600" u="none" strike="noStrike" baseline="30000" dirty="0" smtClean="0">
                          <a:effectLst/>
                        </a:rPr>
                        <a:t>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256</a:t>
                      </a:r>
                      <a:r>
                        <a:rPr lang="en-US" sz="1600" u="none" strike="noStrike" baseline="30000" dirty="0" smtClean="0">
                          <a:effectLst/>
                        </a:rPr>
                        <a:t>2</a:t>
                      </a:r>
                      <a:endParaRPr lang="en-US" sz="1600" b="0" i="0" u="none" strike="noStrike" dirty="0">
                        <a:solidFill>
                          <a:srgbClr val="000000"/>
                        </a:solidFill>
                        <a:effectLst/>
                        <a:latin typeface="+mn-lt"/>
                      </a:endParaRPr>
                    </a:p>
                  </a:txBody>
                  <a:tcPr marL="9525" marR="9525" marT="952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512</a:t>
                      </a:r>
                      <a:r>
                        <a:rPr lang="en-US" sz="1600" u="none" strike="noStrike" baseline="30000" dirty="0" smtClean="0">
                          <a:effectLst/>
                        </a:rPr>
                        <a:t>2</a:t>
                      </a:r>
                      <a:endParaRPr lang="en-US" sz="1600" b="0" i="0" u="none" strike="noStrike" baseline="30000" dirty="0" smtClean="0">
                        <a:solidFill>
                          <a:srgbClr val="000000"/>
                        </a:solidFill>
                        <a:effectLst/>
                        <a:latin typeface="+mn-lt"/>
                      </a:endParaRPr>
                    </a:p>
                  </a:txBody>
                  <a:tcPr marL="9525" marR="9525" marT="9525" marB="0" anchor="b"/>
                </a:tc>
              </a:tr>
              <a:tr h="370840">
                <a:tc>
                  <a:txBody>
                    <a:bodyPr/>
                    <a:lstStyle/>
                    <a:p>
                      <a:pPr algn="l" fontAlgn="b"/>
                      <a:r>
                        <a:rPr lang="en-US" sz="1600" u="none" strike="noStrike" dirty="0">
                          <a:effectLst/>
                        </a:rPr>
                        <a:t>GPU NMF (Float)</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6.8e-3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4.7e-3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3.4e-3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2.8e-3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3.5e-3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2.5e-3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3.2e-3</a:t>
                      </a:r>
                      <a:endParaRPr lang="en-US" sz="1600" b="0" i="0" u="none" strike="noStrike" dirty="0">
                        <a:solidFill>
                          <a:srgbClr val="000000"/>
                        </a:solidFill>
                        <a:effectLst/>
                        <a:latin typeface="+mn-lt"/>
                      </a:endParaRPr>
                    </a:p>
                  </a:txBody>
                  <a:tcPr marL="9525" marR="9525" marT="9525" marB="0" anchor="b"/>
                </a:tc>
              </a:tr>
              <a:tr h="370840">
                <a:tc>
                  <a:txBody>
                    <a:bodyPr/>
                    <a:lstStyle/>
                    <a:p>
                      <a:pPr algn="l" fontAlgn="b"/>
                      <a:r>
                        <a:rPr lang="en-US" sz="1600" u="none" strike="noStrike" dirty="0">
                          <a:effectLst/>
                        </a:rPr>
                        <a:t>CPU Ray (Double)</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r>
              <a:tr h="370840">
                <a:tc>
                  <a:txBody>
                    <a:bodyPr/>
                    <a:lstStyle/>
                    <a:p>
                      <a:pPr algn="l" fontAlgn="b"/>
                      <a:r>
                        <a:rPr lang="en-US" sz="1600" u="none" strike="noStrike" dirty="0">
                          <a:effectLst/>
                        </a:rPr>
                        <a:t>CPU Ray (Float)</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2.0e-4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1.0e-4</a:t>
                      </a:r>
                      <a:endParaRPr lang="en-US" sz="1600" b="0" i="0" u="none" strike="noStrike" dirty="0">
                        <a:solidFill>
                          <a:srgbClr val="000000"/>
                        </a:solidFill>
                        <a:effectLst/>
                        <a:latin typeface="+mn-lt"/>
                      </a:endParaRPr>
                    </a:p>
                  </a:txBody>
                  <a:tcPr marL="9525" marR="9525" marT="9525" marB="0" anchor="b"/>
                </a:tc>
              </a:tr>
              <a:tr h="370840">
                <a:tc>
                  <a:txBody>
                    <a:bodyPr/>
                    <a:lstStyle/>
                    <a:p>
                      <a:pPr algn="l" fontAlgn="b"/>
                      <a:r>
                        <a:rPr lang="en-US" sz="1600" u="none" strike="noStrike" dirty="0">
                          <a:effectLst/>
                        </a:rPr>
                        <a:t>GPU Ray (Float)</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6.0e-4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5.0e-4</a:t>
                      </a:r>
                      <a:endParaRPr lang="en-US" sz="1600" b="0" i="0" u="none" strike="noStrike" dirty="0">
                        <a:solidFill>
                          <a:srgbClr val="000000"/>
                        </a:solidFill>
                        <a:effectLst/>
                        <a:latin typeface="+mn-lt"/>
                      </a:endParaRPr>
                    </a:p>
                  </a:txBody>
                  <a:tcPr marL="9525" marR="9525" marT="9525" marB="0" anchor="b"/>
                </a:tc>
              </a:tr>
            </a:tbl>
          </a:graphicData>
        </a:graphic>
      </p:graphicFrame>
    </p:spTree>
    <p:extLst>
      <p:ext uri="{BB962C8B-B14F-4D97-AF65-F5344CB8AC3E}">
        <p14:creationId xmlns:p14="http://schemas.microsoft.com/office/powerpoint/2010/main" val="1167297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 Time Comparison</a:t>
            </a:r>
            <a:endParaRPr lang="en-US" dirty="0"/>
          </a:p>
        </p:txBody>
      </p:sp>
      <p:sp>
        <p:nvSpPr>
          <p:cNvPr id="3" name="Content Placeholder 2"/>
          <p:cNvSpPr>
            <a:spLocks noGrp="1"/>
          </p:cNvSpPr>
          <p:nvPr>
            <p:ph idx="1"/>
          </p:nvPr>
        </p:nvSpPr>
        <p:spPr>
          <a:xfrm>
            <a:off x="533400" y="1447800"/>
            <a:ext cx="8229600" cy="5029200"/>
          </a:xfrm>
        </p:spPr>
        <p:txBody>
          <a:bodyPr>
            <a:normAutofit fontScale="62500" lnSpcReduction="20000"/>
          </a:bodyPr>
          <a:lstStyle/>
          <a:p>
            <a:pPr marL="0" indent="0">
              <a:buNone/>
            </a:pPr>
            <a:r>
              <a:rPr lang="en-US" dirty="0"/>
              <a:t>The time taken in seconds to compute the total force exerted by a laser beam on 32 interacting microparticles computed 5000 </a:t>
            </a:r>
            <a:r>
              <a:rPr lang="en-US" dirty="0" smtClean="0"/>
              <a:t>times at different positions</a:t>
            </a: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857250" lvl="1" indent="-457200"/>
            <a:endParaRPr lang="en-US" dirty="0">
              <a:solidFill>
                <a:srgbClr val="0070C0"/>
              </a:solidFill>
            </a:endParaRPr>
          </a:p>
          <a:p>
            <a:pPr marL="857250" lvl="1" indent="-457200"/>
            <a:endParaRPr lang="en-US" dirty="0">
              <a:solidFill>
                <a:srgbClr val="0070C0"/>
              </a:solidFill>
            </a:endParaRPr>
          </a:p>
          <a:p>
            <a:pPr marL="0" indent="0">
              <a:buNone/>
            </a:pPr>
            <a:endParaRPr lang="en-US" dirty="0" smtClean="0">
              <a:solidFill>
                <a:srgbClr val="0070C0"/>
              </a:solidFill>
            </a:endParaRPr>
          </a:p>
          <a:p>
            <a:pPr marL="0" indent="0">
              <a:buNone/>
            </a:pPr>
            <a:r>
              <a:rPr lang="en-US" dirty="0" smtClean="0">
                <a:solidFill>
                  <a:srgbClr val="0070C0"/>
                </a:solidFill>
              </a:rPr>
              <a:t>66</a:t>
            </a:r>
            <a:r>
              <a:rPr lang="en-US" dirty="0" smtClean="0"/>
              <a:t> </a:t>
            </a:r>
            <a:r>
              <a:rPr lang="en-US" dirty="0"/>
              <a:t>times faster than traditional Ashkin’s method </a:t>
            </a:r>
          </a:p>
          <a:p>
            <a:pPr marL="0" indent="0">
              <a:buNone/>
            </a:pPr>
            <a:r>
              <a:rPr lang="en-US" dirty="0">
                <a:solidFill>
                  <a:srgbClr val="0070C0"/>
                </a:solidFill>
              </a:rPr>
              <a:t>10</a:t>
            </a:r>
            <a:r>
              <a:rPr lang="en-US" dirty="0"/>
              <a:t> times faster than its CPU-based ray tracing analog </a:t>
            </a:r>
          </a:p>
        </p:txBody>
      </p:sp>
      <p:graphicFrame>
        <p:nvGraphicFramePr>
          <p:cNvPr id="6" name="Content Placeholder 4"/>
          <p:cNvGraphicFramePr>
            <a:graphicFrameLocks/>
          </p:cNvGraphicFramePr>
          <p:nvPr>
            <p:extLst/>
          </p:nvPr>
        </p:nvGraphicFramePr>
        <p:xfrm>
          <a:off x="1181099" y="2133600"/>
          <a:ext cx="6781802" cy="3060764"/>
        </p:xfrm>
        <a:graphic>
          <a:graphicData uri="http://schemas.openxmlformats.org/drawingml/2006/table">
            <a:tbl>
              <a:tblPr firstRow="1" bandRow="1">
                <a:tableStyleId>{00A15C55-8517-42AA-B614-E9B94910E393}</a:tableStyleId>
              </a:tblPr>
              <a:tblGrid>
                <a:gridCol w="1947248"/>
                <a:gridCol w="805759"/>
                <a:gridCol w="805759"/>
                <a:gridCol w="805759"/>
                <a:gridCol w="805759"/>
                <a:gridCol w="805759"/>
                <a:gridCol w="805759"/>
              </a:tblGrid>
              <a:tr h="223262">
                <a:tc rowSpan="2">
                  <a:txBody>
                    <a:bodyPr/>
                    <a:lstStyle/>
                    <a:p>
                      <a:pPr algn="l" fontAlgn="b"/>
                      <a:r>
                        <a:rPr lang="en-US" sz="1400" u="none" strike="noStrike" dirty="0">
                          <a:effectLst/>
                          <a:latin typeface="+mn-lt"/>
                        </a:rPr>
                        <a:t>Method</a:t>
                      </a:r>
                      <a:endParaRPr lang="en-US" sz="1400" b="0" i="0" u="none" strike="noStrike" dirty="0">
                        <a:solidFill>
                          <a:srgbClr val="000000"/>
                        </a:solidFill>
                        <a:effectLst/>
                        <a:latin typeface="+mn-lt"/>
                      </a:endParaRPr>
                    </a:p>
                  </a:txBody>
                  <a:tcPr marL="8393" marR="8393" marT="8393" marB="0" anchor="b"/>
                </a:tc>
                <a:tc gridSpan="6">
                  <a:txBody>
                    <a:bodyPr/>
                    <a:lstStyle/>
                    <a:p>
                      <a:pPr algn="ctr" fontAlgn="b"/>
                      <a:r>
                        <a:rPr lang="en-US" sz="1400" u="none" strike="noStrike" dirty="0" smtClean="0">
                          <a:effectLst/>
                          <a:latin typeface="+mn-lt"/>
                        </a:rPr>
                        <a:t>Number of Rays</a:t>
                      </a:r>
                      <a:endParaRPr lang="en-US" sz="1400" b="0" i="0" u="none" strike="noStrike" dirty="0">
                        <a:solidFill>
                          <a:srgbClr val="000000"/>
                        </a:solidFill>
                        <a:effectLst/>
                        <a:latin typeface="+mn-lt"/>
                      </a:endParaRPr>
                    </a:p>
                  </a:txBody>
                  <a:tcPr marL="8393" marR="8393" marT="8393"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c hMerge="1">
                  <a:txBody>
                    <a:bodyPr/>
                    <a:lstStyle/>
                    <a:p>
                      <a:pPr algn="r" fontAlgn="b"/>
                      <a:endParaRPr lang="en-US" sz="1600" b="0" i="0" u="none" strike="noStrike" dirty="0">
                        <a:solidFill>
                          <a:srgbClr val="000000"/>
                        </a:solidFill>
                        <a:effectLst/>
                        <a:latin typeface="+mn-lt"/>
                      </a:endParaRPr>
                    </a:p>
                  </a:txBody>
                  <a:tcPr marL="9525" marR="9525" marT="9525" marB="0" anchor="b"/>
                </a:tc>
              </a:tr>
              <a:tr h="223262">
                <a:tc vMerge="1">
                  <a:txBody>
                    <a:bodyPr/>
                    <a:lstStyle/>
                    <a:p>
                      <a:endParaRPr lang="en-US"/>
                    </a:p>
                  </a:txBody>
                  <a:tcPr/>
                </a:tc>
                <a:tc>
                  <a:txBody>
                    <a:bodyPr/>
                    <a:lstStyle/>
                    <a:p>
                      <a:pPr algn="r" fontAlgn="b"/>
                      <a:r>
                        <a:rPr lang="en-US" sz="1400" u="none" strike="noStrike" dirty="0" smtClean="0">
                          <a:effectLst/>
                          <a:latin typeface="+mn-lt"/>
                        </a:rPr>
                        <a:t>8</a:t>
                      </a:r>
                      <a:r>
                        <a:rPr lang="en-US" sz="1400" u="none" strike="noStrike" baseline="30000" dirty="0" smtClean="0">
                          <a:effectLst/>
                          <a:latin typeface="+mn-lt"/>
                        </a:rPr>
                        <a:t>2</a:t>
                      </a:r>
                      <a:endParaRPr lang="en-US" sz="1400" b="0" i="0" u="none" strike="noStrike" baseline="30000"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16</a:t>
                      </a:r>
                      <a:r>
                        <a:rPr lang="en-US" sz="1400" u="none" strike="noStrike" baseline="30000" dirty="0" smtClean="0">
                          <a:effectLst/>
                          <a:latin typeface="+mn-lt"/>
                        </a:rPr>
                        <a:t>2</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32</a:t>
                      </a:r>
                      <a:r>
                        <a:rPr lang="en-US" sz="1400" u="none" strike="noStrike" baseline="30000" dirty="0" smtClean="0">
                          <a:effectLst/>
                          <a:latin typeface="+mn-lt"/>
                        </a:rPr>
                        <a:t>2</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64</a:t>
                      </a:r>
                      <a:r>
                        <a:rPr lang="en-US" sz="1400" u="none" strike="noStrike" baseline="30000" dirty="0" smtClean="0">
                          <a:effectLst/>
                          <a:latin typeface="+mn-lt"/>
                        </a:rPr>
                        <a:t>2</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128</a:t>
                      </a:r>
                      <a:r>
                        <a:rPr lang="en-US" sz="1400" u="none" strike="noStrike" baseline="30000" dirty="0" smtClean="0">
                          <a:effectLst/>
                          <a:latin typeface="+mn-lt"/>
                        </a:rPr>
                        <a:t>2</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256</a:t>
                      </a:r>
                      <a:r>
                        <a:rPr lang="en-US" sz="1400" u="none" strike="noStrike" baseline="30000" dirty="0" smtClean="0">
                          <a:effectLst/>
                          <a:latin typeface="+mn-lt"/>
                        </a:rPr>
                        <a:t>2</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dirty="0">
                          <a:effectLst/>
                          <a:latin typeface="+mn-lt"/>
                        </a:rPr>
                        <a:t>Ashkin (Float)</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1.887</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7.77</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31.51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128.13</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515.1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a:effectLst/>
                          <a:latin typeface="+mn-lt"/>
                        </a:rPr>
                        <a:t>2081.6</a:t>
                      </a:r>
                      <a:endParaRPr lang="en-US" sz="1400" b="0" i="0" u="none" strike="noStrike">
                        <a:solidFill>
                          <a:srgbClr val="000000"/>
                        </a:solidFill>
                        <a:effectLst/>
                        <a:latin typeface="+mn-lt"/>
                      </a:endParaRPr>
                    </a:p>
                  </a:txBody>
                  <a:tcPr marL="8393" marR="8393" marT="8393" marB="0" anchor="b"/>
                </a:tc>
              </a:tr>
              <a:tr h="326780">
                <a:tc>
                  <a:txBody>
                    <a:bodyPr/>
                    <a:lstStyle/>
                    <a:p>
                      <a:pPr algn="l" fontAlgn="b"/>
                      <a:r>
                        <a:rPr lang="en-US" sz="1400" u="none" strike="noStrike" dirty="0">
                          <a:effectLst/>
                          <a:latin typeface="+mn-lt"/>
                        </a:rPr>
                        <a:t>Ashkin (Double)</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1.797</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7.75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32.09</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129.21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519.8</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a:effectLst/>
                          <a:latin typeface="+mn-lt"/>
                        </a:rPr>
                        <a:t>2101.7</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a:effectLst/>
                          <a:latin typeface="+mn-lt"/>
                        </a:rPr>
                        <a:t>CPU Ray (Float)</a:t>
                      </a:r>
                      <a:endParaRPr lang="en-US" sz="1400" b="0" i="0" u="none" strike="noStrike">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0.295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a:effectLst/>
                          <a:latin typeface="+mn-lt"/>
                        </a:rPr>
                        <a:t>1.24</a:t>
                      </a:r>
                      <a:endParaRPr lang="en-US" sz="1400" b="0" i="0" u="none" strike="noStrike">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5.14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a:effectLst/>
                          <a:latin typeface="+mn-lt"/>
                        </a:rPr>
                        <a:t>21.49</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86.4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346.2</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a:effectLst/>
                          <a:latin typeface="+mn-lt"/>
                        </a:rPr>
                        <a:t>CPU Ray (Double)</a:t>
                      </a:r>
                      <a:endParaRPr lang="en-US" sz="1400" b="0" i="0" u="none" strike="noStrike">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0.310</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1.30</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5.95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23.81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95.1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379.2</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dirty="0">
                          <a:effectLst/>
                          <a:latin typeface="+mn-lt"/>
                        </a:rPr>
                        <a:t>CPU Ray </a:t>
                      </a:r>
                      <a:r>
                        <a:rPr lang="en-US" sz="1400" u="none" strike="noStrike" dirty="0" smtClean="0">
                          <a:effectLst/>
                          <a:latin typeface="+mn-lt"/>
                        </a:rPr>
                        <a:t>3D </a:t>
                      </a:r>
                      <a:r>
                        <a:rPr lang="en-US" sz="1400" u="none" strike="noStrike" dirty="0">
                          <a:effectLst/>
                          <a:latin typeface="+mn-lt"/>
                        </a:rPr>
                        <a:t>Grid (Double)</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0.383</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1.34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5.78</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22.85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90.7</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360.8</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a:effectLst/>
                          <a:latin typeface="+mn-lt"/>
                        </a:rPr>
                        <a:t>GPU NMF (Float)</a:t>
                      </a:r>
                      <a:endParaRPr lang="en-US" sz="1400" b="0" i="0" u="none" strike="noStrike">
                        <a:solidFill>
                          <a:srgbClr val="000000"/>
                        </a:solidFill>
                        <a:effectLst/>
                        <a:latin typeface="+mn-lt"/>
                      </a:endParaRPr>
                    </a:p>
                  </a:txBody>
                  <a:tcPr marL="8393" marR="8393" marT="8393" marB="0" anchor="b"/>
                </a:tc>
                <a:tc>
                  <a:txBody>
                    <a:bodyPr/>
                    <a:lstStyle/>
                    <a:p>
                      <a:pPr algn="r" fontAlgn="b"/>
                      <a:r>
                        <a:rPr lang="en-US" sz="1400" u="none" strike="noStrike" dirty="0">
                          <a:effectLst/>
                          <a:latin typeface="+mn-lt"/>
                        </a:rPr>
                        <a:t>1.305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2.04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3.58</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9.10</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30.7</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116.5</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a:effectLst/>
                          <a:latin typeface="+mn-lt"/>
                        </a:rPr>
                        <a:t>GPU Ray (Float)</a:t>
                      </a:r>
                      <a:endParaRPr lang="en-US" sz="1400" b="0" i="0" u="none" strike="noStrike">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1.264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1.61</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1.98</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3.75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9.9</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33.3</a:t>
                      </a:r>
                      <a:endParaRPr lang="en-US" sz="1400" b="0" i="0" u="none" strike="noStrike" dirty="0">
                        <a:solidFill>
                          <a:srgbClr val="000000"/>
                        </a:solidFill>
                        <a:effectLst/>
                        <a:latin typeface="+mn-lt"/>
                      </a:endParaRPr>
                    </a:p>
                  </a:txBody>
                  <a:tcPr marL="8393" marR="8393" marT="8393" marB="0" anchor="b"/>
                </a:tc>
              </a:tr>
              <a:tr h="326780">
                <a:tc>
                  <a:txBody>
                    <a:bodyPr/>
                    <a:lstStyle/>
                    <a:p>
                      <a:pPr algn="l" fontAlgn="b"/>
                      <a:r>
                        <a:rPr lang="en-US" sz="1400" u="none" strike="noStrike" dirty="0">
                          <a:effectLst/>
                          <a:latin typeface="+mn-lt"/>
                        </a:rPr>
                        <a:t>GPU Ray </a:t>
                      </a:r>
                      <a:r>
                        <a:rPr lang="en-US" sz="1400" u="none" strike="noStrike" dirty="0" smtClean="0">
                          <a:effectLst/>
                          <a:latin typeface="+mn-lt"/>
                        </a:rPr>
                        <a:t>3D </a:t>
                      </a:r>
                      <a:r>
                        <a:rPr lang="en-US" sz="1400" u="none" strike="noStrike" dirty="0">
                          <a:effectLst/>
                          <a:latin typeface="+mn-lt"/>
                        </a:rPr>
                        <a:t>Grid (Float)</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1.885</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1.86</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2.26</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3.69</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9.4</a:t>
                      </a:r>
                      <a:endParaRPr lang="en-US" sz="1400" b="0" i="0" u="none" strike="noStrike" dirty="0">
                        <a:solidFill>
                          <a:srgbClr val="000000"/>
                        </a:solidFill>
                        <a:effectLst/>
                        <a:latin typeface="+mn-lt"/>
                      </a:endParaRPr>
                    </a:p>
                  </a:txBody>
                  <a:tcPr marL="8393" marR="8393" marT="8393" marB="0" anchor="b"/>
                </a:tc>
                <a:tc>
                  <a:txBody>
                    <a:bodyPr/>
                    <a:lstStyle/>
                    <a:p>
                      <a:pPr algn="r" fontAlgn="b"/>
                      <a:r>
                        <a:rPr lang="en-US" sz="1400" u="none" strike="noStrike" dirty="0" smtClean="0">
                          <a:effectLst/>
                          <a:latin typeface="+mn-lt"/>
                        </a:rPr>
                        <a:t>31.5</a:t>
                      </a:r>
                      <a:endParaRPr lang="en-US" sz="1400" b="0" i="0" u="none" strike="noStrike" dirty="0">
                        <a:solidFill>
                          <a:srgbClr val="000000"/>
                        </a:solidFill>
                        <a:effectLst/>
                        <a:latin typeface="+mn-lt"/>
                      </a:endParaRPr>
                    </a:p>
                  </a:txBody>
                  <a:tcPr marL="8393" marR="8393" marT="8393" marB="0" anchor="b"/>
                </a:tc>
              </a:tr>
            </a:tbl>
          </a:graphicData>
        </a:graphic>
      </p:graphicFrame>
    </p:spTree>
    <p:extLst>
      <p:ext uri="{BB962C8B-B14F-4D97-AF65-F5344CB8AC3E}">
        <p14:creationId xmlns:p14="http://schemas.microsoft.com/office/powerpoint/2010/main" val="811502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 Force Due to Shadowing</a:t>
            </a:r>
            <a:endParaRPr lang="en-US" dirty="0"/>
          </a:p>
        </p:txBody>
      </p:sp>
      <p:sp>
        <p:nvSpPr>
          <p:cNvPr id="3" name="Content Placeholder 2"/>
          <p:cNvSpPr>
            <a:spLocks noGrp="1"/>
          </p:cNvSpPr>
          <p:nvPr>
            <p:ph idx="1"/>
          </p:nvPr>
        </p:nvSpPr>
        <p:spPr/>
        <p:txBody>
          <a:bodyPr/>
          <a:lstStyle/>
          <a:p>
            <a:r>
              <a:rPr lang="en-US" dirty="0" smtClean="0"/>
              <a:t>Three laser beams</a:t>
            </a:r>
          </a:p>
          <a:p>
            <a:r>
              <a:rPr lang="en-US" dirty="0" smtClean="0"/>
              <a:t>Stationary </a:t>
            </a:r>
            <a:r>
              <a:rPr lang="en-US" dirty="0" err="1" smtClean="0"/>
              <a:t>microparticle</a:t>
            </a:r>
            <a:r>
              <a:rPr lang="en-US" dirty="0" smtClean="0"/>
              <a:t> (blue) casting shadow</a:t>
            </a:r>
          </a:p>
          <a:p>
            <a:r>
              <a:rPr lang="en-US" dirty="0" smtClean="0"/>
              <a:t>Force plot of moving </a:t>
            </a:r>
            <a:r>
              <a:rPr lang="en-US" dirty="0" err="1" smtClean="0"/>
              <a:t>microparticle</a:t>
            </a:r>
            <a:r>
              <a:rPr lang="en-US" dirty="0" smtClean="0"/>
              <a:t> (red)</a:t>
            </a:r>
          </a:p>
          <a:p>
            <a:pPr lvl="1"/>
            <a:endParaRPr lang="en-US" dirty="0"/>
          </a:p>
        </p:txBody>
      </p:sp>
      <p:grpSp>
        <p:nvGrpSpPr>
          <p:cNvPr id="6" name="Group 5"/>
          <p:cNvGrpSpPr/>
          <p:nvPr/>
        </p:nvGrpSpPr>
        <p:grpSpPr>
          <a:xfrm>
            <a:off x="1464067" y="3505200"/>
            <a:ext cx="2590206" cy="3188732"/>
            <a:chOff x="1464067" y="3505200"/>
            <a:chExt cx="2590206" cy="3188732"/>
          </a:xfrm>
        </p:grpSpPr>
        <p:grpSp>
          <p:nvGrpSpPr>
            <p:cNvPr id="12" name="Group 11"/>
            <p:cNvGrpSpPr/>
            <p:nvPr/>
          </p:nvGrpSpPr>
          <p:grpSpPr>
            <a:xfrm>
              <a:off x="1464067" y="3505200"/>
              <a:ext cx="2590206" cy="2693688"/>
              <a:chOff x="5277375" y="2697571"/>
              <a:chExt cx="3725564" cy="387440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057" y="2697571"/>
                <a:ext cx="1567143" cy="73142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314" y="2697571"/>
                <a:ext cx="1524286" cy="731429"/>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77375" y="3505200"/>
                <a:ext cx="3725564" cy="3066776"/>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1806670" y="6324600"/>
              <a:ext cx="1905000" cy="369332"/>
            </a:xfrm>
            <a:prstGeom prst="rect">
              <a:avLst/>
            </a:prstGeom>
            <a:noFill/>
          </p:spPr>
          <p:txBody>
            <a:bodyPr wrap="square" rtlCol="0">
              <a:spAutoFit/>
            </a:bodyPr>
            <a:lstStyle/>
            <a:p>
              <a:r>
                <a:rPr lang="en-US" dirty="0" smtClean="0"/>
                <a:t>X-axis force plot</a:t>
              </a:r>
              <a:endParaRPr lang="en-US" dirty="0"/>
            </a:p>
          </p:txBody>
        </p:sp>
      </p:grpSp>
      <p:grpSp>
        <p:nvGrpSpPr>
          <p:cNvPr id="7" name="Group 6"/>
          <p:cNvGrpSpPr/>
          <p:nvPr/>
        </p:nvGrpSpPr>
        <p:grpSpPr>
          <a:xfrm>
            <a:off x="5585273" y="3519776"/>
            <a:ext cx="2596685" cy="3174156"/>
            <a:chOff x="5585273" y="3519776"/>
            <a:chExt cx="2596685" cy="3174156"/>
          </a:xfrm>
        </p:grpSpPr>
        <p:grpSp>
          <p:nvGrpSpPr>
            <p:cNvPr id="11" name="Group 10"/>
            <p:cNvGrpSpPr/>
            <p:nvPr/>
          </p:nvGrpSpPr>
          <p:grpSpPr>
            <a:xfrm>
              <a:off x="5585273" y="3519776"/>
              <a:ext cx="2596685" cy="2673351"/>
              <a:chOff x="832414" y="2693758"/>
              <a:chExt cx="3734883" cy="3845154"/>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400" y="2693758"/>
                <a:ext cx="1572857" cy="72714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943" y="2693758"/>
                <a:ext cx="1532857" cy="727143"/>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32414" y="3495673"/>
                <a:ext cx="3734883" cy="3043239"/>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5931116" y="6324600"/>
              <a:ext cx="1905000" cy="369332"/>
            </a:xfrm>
            <a:prstGeom prst="rect">
              <a:avLst/>
            </a:prstGeom>
            <a:noFill/>
          </p:spPr>
          <p:txBody>
            <a:bodyPr wrap="square" rtlCol="0">
              <a:spAutoFit/>
            </a:bodyPr>
            <a:lstStyle/>
            <a:p>
              <a:r>
                <a:rPr lang="en-US" dirty="0"/>
                <a:t>Y</a:t>
              </a:r>
              <a:r>
                <a:rPr lang="en-US" dirty="0" smtClean="0"/>
                <a:t>-axis force plot</a:t>
              </a:r>
              <a:endParaRPr lang="en-US" dirty="0"/>
            </a:p>
          </p:txBody>
        </p:sp>
      </p:grpSp>
    </p:spTree>
    <p:extLst>
      <p:ext uri="{BB962C8B-B14F-4D97-AF65-F5344CB8AC3E}">
        <p14:creationId xmlns:p14="http://schemas.microsoft.com/office/powerpoint/2010/main" val="1272981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a:t>
            </a:r>
            <a:endParaRPr lang="en-US" dirty="0"/>
          </a:p>
        </p:txBody>
      </p:sp>
      <p:sp>
        <p:nvSpPr>
          <p:cNvPr id="3" name="Content Placeholder 2"/>
          <p:cNvSpPr>
            <a:spLocks noGrp="1"/>
          </p:cNvSpPr>
          <p:nvPr>
            <p:ph idx="1"/>
          </p:nvPr>
        </p:nvSpPr>
        <p:spPr>
          <a:xfrm>
            <a:off x="457200" y="1600201"/>
            <a:ext cx="8229600" cy="533400"/>
          </a:xfrm>
        </p:spPr>
        <p:txBody>
          <a:bodyPr>
            <a:normAutofit fontScale="62500" lnSpcReduction="20000"/>
          </a:bodyPr>
          <a:lstStyle/>
          <a:p>
            <a:r>
              <a:rPr lang="en-US" dirty="0" smtClean="0"/>
              <a:t>Optical Tweezers System introduced in 1986 </a:t>
            </a:r>
            <a:r>
              <a:rPr lang="en-US" dirty="0" err="1" smtClean="0"/>
              <a:t>Ashkin</a:t>
            </a:r>
            <a:r>
              <a:rPr lang="en-US" dirty="0" smtClean="0"/>
              <a:t> </a:t>
            </a:r>
            <a:r>
              <a:rPr lang="en-US" dirty="0"/>
              <a:t>at Bell laboratory</a:t>
            </a:r>
          </a:p>
          <a:p>
            <a:endParaRPr lang="en-US" dirty="0" smtClean="0"/>
          </a:p>
        </p:txBody>
      </p:sp>
      <p:sp>
        <p:nvSpPr>
          <p:cNvPr id="32" name="Slide Number Placeholder 31"/>
          <p:cNvSpPr>
            <a:spLocks noGrp="1"/>
          </p:cNvSpPr>
          <p:nvPr>
            <p:ph type="sldNum" sz="quarter" idx="12"/>
          </p:nvPr>
        </p:nvSpPr>
        <p:spPr/>
        <p:txBody>
          <a:bodyPr/>
          <a:lstStyle/>
          <a:p>
            <a:fld id="{8943B481-6424-4C66-AFB6-699C3AB310D6}" type="slidenum">
              <a:rPr lang="en-US" smtClean="0"/>
              <a:t>2</a:t>
            </a:fld>
            <a:endParaRPr lang="en-US"/>
          </a:p>
        </p:txBody>
      </p:sp>
      <p:grpSp>
        <p:nvGrpSpPr>
          <p:cNvPr id="37" name="Group 36"/>
          <p:cNvGrpSpPr/>
          <p:nvPr/>
        </p:nvGrpSpPr>
        <p:grpSpPr>
          <a:xfrm>
            <a:off x="449160" y="4116121"/>
            <a:ext cx="3894240" cy="2698338"/>
            <a:chOff x="65991" y="3724235"/>
            <a:chExt cx="3894240" cy="2698338"/>
          </a:xfrm>
        </p:grpSpPr>
        <p:pic>
          <p:nvPicPr>
            <p:cNvPr id="38" name="Picture 37"/>
            <p:cNvPicPr>
              <a:picLocks noChangeAspect="1" noChangeArrowheads="1"/>
            </p:cNvPicPr>
            <p:nvPr/>
          </p:nvPicPr>
          <p:blipFill>
            <a:blip r:embed="rId3" cstate="print"/>
            <a:srcRect l="30000" t="38322" r="18124" b="34531"/>
            <a:stretch>
              <a:fillRect/>
            </a:stretch>
          </p:blipFill>
          <p:spPr bwMode="auto">
            <a:xfrm>
              <a:off x="65991" y="4390984"/>
              <a:ext cx="3894240" cy="1595231"/>
            </a:xfrm>
            <a:prstGeom prst="rect">
              <a:avLst/>
            </a:prstGeom>
            <a:noFill/>
            <a:ln w="9525">
              <a:noFill/>
              <a:miter lim="800000"/>
              <a:headEnd/>
              <a:tailEnd/>
            </a:ln>
          </p:spPr>
        </p:pic>
        <p:pic>
          <p:nvPicPr>
            <p:cNvPr id="39" name="Picture 38"/>
            <p:cNvPicPr>
              <a:picLocks noChangeAspect="1" noChangeArrowheads="1"/>
            </p:cNvPicPr>
            <p:nvPr/>
          </p:nvPicPr>
          <p:blipFill>
            <a:blip r:embed="rId4" cstate="print">
              <a:extLst/>
            </a:blip>
            <a:srcRect l="44375" t="34331" r="30000" b="26547"/>
            <a:stretch>
              <a:fillRect/>
            </a:stretch>
          </p:blipFill>
          <p:spPr bwMode="auto">
            <a:xfrm>
              <a:off x="2483856" y="3724235"/>
              <a:ext cx="836839" cy="1000125"/>
            </a:xfrm>
            <a:prstGeom prst="rect">
              <a:avLst/>
            </a:prstGeom>
            <a:noFill/>
            <a:ln w="9525">
              <a:noFill/>
              <a:miter lim="800000"/>
              <a:headEnd/>
              <a:tailEnd/>
            </a:ln>
            <a:scene3d>
              <a:camera prst="orthographicFront">
                <a:rot lat="0" lon="10800000" rev="0"/>
              </a:camera>
              <a:lightRig rig="threePt" dir="t"/>
            </a:scene3d>
          </p:spPr>
        </p:pic>
        <p:pic>
          <p:nvPicPr>
            <p:cNvPr id="40" name="Picture 3"/>
            <p:cNvPicPr>
              <a:picLocks noChangeAspect="1" noChangeArrowheads="1"/>
            </p:cNvPicPr>
            <p:nvPr/>
          </p:nvPicPr>
          <p:blipFill>
            <a:blip r:embed="rId5" cstate="print"/>
            <a:srcRect l="44376" t="34331" r="30000" b="26547"/>
            <a:stretch>
              <a:fillRect/>
            </a:stretch>
          </p:blipFill>
          <p:spPr bwMode="auto">
            <a:xfrm>
              <a:off x="483606" y="3867109"/>
              <a:ext cx="877888" cy="1047750"/>
            </a:xfrm>
            <a:prstGeom prst="rect">
              <a:avLst/>
            </a:prstGeom>
            <a:noFill/>
            <a:ln w="9525">
              <a:noFill/>
              <a:miter lim="800000"/>
              <a:headEnd/>
              <a:tailEnd/>
            </a:ln>
          </p:spPr>
        </p:pic>
        <p:pic>
          <p:nvPicPr>
            <p:cNvPr id="41" name="Picture 40"/>
            <p:cNvPicPr>
              <a:picLocks noChangeAspect="1" noChangeArrowheads="1"/>
            </p:cNvPicPr>
            <p:nvPr/>
          </p:nvPicPr>
          <p:blipFill>
            <a:blip r:embed="rId6" cstate="print"/>
            <a:srcRect/>
            <a:stretch>
              <a:fillRect/>
            </a:stretch>
          </p:blipFill>
          <p:spPr bwMode="auto">
            <a:xfrm>
              <a:off x="1102731" y="4248110"/>
              <a:ext cx="1619250" cy="107950"/>
            </a:xfrm>
            <a:prstGeom prst="rect">
              <a:avLst/>
            </a:prstGeom>
            <a:noFill/>
            <a:ln w="9525">
              <a:noFill/>
              <a:miter lim="800000"/>
              <a:headEnd/>
              <a:tailEnd/>
            </a:ln>
            <a:scene3d>
              <a:camera prst="orthographicFront">
                <a:rot lat="0" lon="0" rev="240000"/>
              </a:camera>
              <a:lightRig rig="threePt" dir="t"/>
            </a:scene3d>
          </p:spPr>
        </p:pic>
        <p:sp>
          <p:nvSpPr>
            <p:cNvPr id="42" name="Freeform 41"/>
            <p:cNvSpPr/>
            <p:nvPr/>
          </p:nvSpPr>
          <p:spPr bwMode="auto">
            <a:xfrm>
              <a:off x="1769481" y="4295734"/>
              <a:ext cx="217488" cy="171450"/>
            </a:xfrm>
            <a:custGeom>
              <a:avLst/>
              <a:gdLst>
                <a:gd name="connsiteX0" fmla="*/ 143952 w 347301"/>
                <a:gd name="connsiteY0" fmla="*/ 146304 h 274320"/>
                <a:gd name="connsiteX1" fmla="*/ 6792 w 347301"/>
                <a:gd name="connsiteY1" fmla="*/ 73152 h 274320"/>
                <a:gd name="connsiteX2" fmla="*/ 25080 w 347301"/>
                <a:gd name="connsiteY2" fmla="*/ 27432 h 274320"/>
                <a:gd name="connsiteX3" fmla="*/ 116520 w 347301"/>
                <a:gd name="connsiteY3" fmla="*/ 64008 h 274320"/>
                <a:gd name="connsiteX4" fmla="*/ 153096 w 347301"/>
                <a:gd name="connsiteY4" fmla="*/ 91440 h 274320"/>
                <a:gd name="connsiteX5" fmla="*/ 162240 w 347301"/>
                <a:gd name="connsiteY5" fmla="*/ 118872 h 274320"/>
                <a:gd name="connsiteX6" fmla="*/ 217104 w 347301"/>
                <a:gd name="connsiteY6" fmla="*/ 128016 h 274320"/>
                <a:gd name="connsiteX7" fmla="*/ 226248 w 347301"/>
                <a:gd name="connsiteY7" fmla="*/ 100584 h 274320"/>
                <a:gd name="connsiteX8" fmla="*/ 235392 w 347301"/>
                <a:gd name="connsiteY8" fmla="*/ 54864 h 274320"/>
                <a:gd name="connsiteX9" fmla="*/ 308544 w 347301"/>
                <a:gd name="connsiteY9" fmla="*/ 0 h 274320"/>
                <a:gd name="connsiteX10" fmla="*/ 345120 w 347301"/>
                <a:gd name="connsiteY10" fmla="*/ 45720 h 274320"/>
                <a:gd name="connsiteX11" fmla="*/ 281112 w 347301"/>
                <a:gd name="connsiteY11" fmla="*/ 91440 h 274320"/>
                <a:gd name="connsiteX12" fmla="*/ 271968 w 347301"/>
                <a:gd name="connsiteY12" fmla="*/ 118872 h 274320"/>
                <a:gd name="connsiteX13" fmla="*/ 235392 w 347301"/>
                <a:gd name="connsiteY13" fmla="*/ 173736 h 274320"/>
                <a:gd name="connsiteX14" fmla="*/ 226248 w 347301"/>
                <a:gd name="connsiteY14" fmla="*/ 274320 h 274320"/>
                <a:gd name="connsiteX15" fmla="*/ 217104 w 347301"/>
                <a:gd name="connsiteY15" fmla="*/ 237744 h 274320"/>
                <a:gd name="connsiteX16" fmla="*/ 226248 w 347301"/>
                <a:gd name="connsiteY16" fmla="*/ 155448 h 274320"/>
                <a:gd name="connsiteX17" fmla="*/ 171384 w 347301"/>
                <a:gd name="connsiteY17" fmla="*/ 137160 h 274320"/>
                <a:gd name="connsiteX18" fmla="*/ 143952 w 347301"/>
                <a:gd name="connsiteY18" fmla="*/ 146304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301" h="274320">
                  <a:moveTo>
                    <a:pt x="143952" y="146304"/>
                  </a:moveTo>
                  <a:cubicBezTo>
                    <a:pt x="116520" y="135636"/>
                    <a:pt x="32663" y="130068"/>
                    <a:pt x="6792" y="73152"/>
                  </a:cubicBezTo>
                  <a:cubicBezTo>
                    <a:pt x="0" y="58209"/>
                    <a:pt x="18984" y="42672"/>
                    <a:pt x="25080" y="27432"/>
                  </a:cubicBezTo>
                  <a:cubicBezTo>
                    <a:pt x="55560" y="39624"/>
                    <a:pt x="87158" y="49327"/>
                    <a:pt x="116520" y="64008"/>
                  </a:cubicBezTo>
                  <a:cubicBezTo>
                    <a:pt x="130151" y="70824"/>
                    <a:pt x="143340" y="79732"/>
                    <a:pt x="153096" y="91440"/>
                  </a:cubicBezTo>
                  <a:cubicBezTo>
                    <a:pt x="159266" y="98845"/>
                    <a:pt x="153871" y="114090"/>
                    <a:pt x="162240" y="118872"/>
                  </a:cubicBezTo>
                  <a:cubicBezTo>
                    <a:pt x="178337" y="128071"/>
                    <a:pt x="198816" y="124968"/>
                    <a:pt x="217104" y="128016"/>
                  </a:cubicBezTo>
                  <a:cubicBezTo>
                    <a:pt x="220152" y="118872"/>
                    <a:pt x="223910" y="109935"/>
                    <a:pt x="226248" y="100584"/>
                  </a:cubicBezTo>
                  <a:cubicBezTo>
                    <a:pt x="230017" y="85506"/>
                    <a:pt x="226771" y="67796"/>
                    <a:pt x="235392" y="54864"/>
                  </a:cubicBezTo>
                  <a:cubicBezTo>
                    <a:pt x="244080" y="41832"/>
                    <a:pt x="290558" y="11991"/>
                    <a:pt x="308544" y="0"/>
                  </a:cubicBezTo>
                  <a:cubicBezTo>
                    <a:pt x="320736" y="15240"/>
                    <a:pt x="342699" y="26354"/>
                    <a:pt x="345120" y="45720"/>
                  </a:cubicBezTo>
                  <a:cubicBezTo>
                    <a:pt x="347301" y="63165"/>
                    <a:pt x="287880" y="88056"/>
                    <a:pt x="281112" y="91440"/>
                  </a:cubicBezTo>
                  <a:cubicBezTo>
                    <a:pt x="278064" y="100584"/>
                    <a:pt x="276649" y="110446"/>
                    <a:pt x="271968" y="118872"/>
                  </a:cubicBezTo>
                  <a:cubicBezTo>
                    <a:pt x="261294" y="138085"/>
                    <a:pt x="241594" y="152650"/>
                    <a:pt x="235392" y="173736"/>
                  </a:cubicBezTo>
                  <a:cubicBezTo>
                    <a:pt x="225893" y="206034"/>
                    <a:pt x="229296" y="240792"/>
                    <a:pt x="226248" y="274320"/>
                  </a:cubicBezTo>
                  <a:cubicBezTo>
                    <a:pt x="223200" y="262128"/>
                    <a:pt x="215545" y="250214"/>
                    <a:pt x="217104" y="237744"/>
                  </a:cubicBezTo>
                  <a:cubicBezTo>
                    <a:pt x="220910" y="207293"/>
                    <a:pt x="262502" y="191702"/>
                    <a:pt x="226248" y="155448"/>
                  </a:cubicBezTo>
                  <a:cubicBezTo>
                    <a:pt x="212617" y="141817"/>
                    <a:pt x="189672" y="143256"/>
                    <a:pt x="171384" y="137160"/>
                  </a:cubicBezTo>
                  <a:cubicBezTo>
                    <a:pt x="135277" y="125124"/>
                    <a:pt x="171384" y="156972"/>
                    <a:pt x="143952" y="146304"/>
                  </a:cubicBezTo>
                  <a:close/>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43" name="Freeform 42"/>
            <p:cNvSpPr/>
            <p:nvPr/>
          </p:nvSpPr>
          <p:spPr bwMode="auto">
            <a:xfrm>
              <a:off x="1197981" y="5486360"/>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7800000" rev="186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4" name="Freeform 43"/>
            <p:cNvSpPr/>
            <p:nvPr/>
          </p:nvSpPr>
          <p:spPr bwMode="auto">
            <a:xfrm>
              <a:off x="1578981" y="5486360"/>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20399999" lon="0" rev="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5" name="Freeform 44"/>
            <p:cNvSpPr/>
            <p:nvPr/>
          </p:nvSpPr>
          <p:spPr bwMode="auto">
            <a:xfrm>
              <a:off x="2150481" y="5486360"/>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9799999"/>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6" name="Freeform 45"/>
            <p:cNvSpPr/>
            <p:nvPr/>
          </p:nvSpPr>
          <p:spPr bwMode="auto">
            <a:xfrm>
              <a:off x="2007606" y="4962485"/>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36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7" name="Freeform 46"/>
            <p:cNvSpPr/>
            <p:nvPr/>
          </p:nvSpPr>
          <p:spPr bwMode="auto">
            <a:xfrm>
              <a:off x="1674231" y="4581485"/>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83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8" name="Freeform 47"/>
            <p:cNvSpPr/>
            <p:nvPr/>
          </p:nvSpPr>
          <p:spPr bwMode="auto">
            <a:xfrm>
              <a:off x="2436231" y="5438735"/>
              <a:ext cx="217063" cy="171450"/>
            </a:xfrm>
            <a:custGeom>
              <a:avLst/>
              <a:gdLst>
                <a:gd name="connsiteX0" fmla="*/ 143952 w 347301"/>
                <a:gd name="connsiteY0" fmla="*/ 146304 h 274320"/>
                <a:gd name="connsiteX1" fmla="*/ 6792 w 347301"/>
                <a:gd name="connsiteY1" fmla="*/ 73152 h 274320"/>
                <a:gd name="connsiteX2" fmla="*/ 25080 w 347301"/>
                <a:gd name="connsiteY2" fmla="*/ 27432 h 274320"/>
                <a:gd name="connsiteX3" fmla="*/ 116520 w 347301"/>
                <a:gd name="connsiteY3" fmla="*/ 64008 h 274320"/>
                <a:gd name="connsiteX4" fmla="*/ 153096 w 347301"/>
                <a:gd name="connsiteY4" fmla="*/ 91440 h 274320"/>
                <a:gd name="connsiteX5" fmla="*/ 162240 w 347301"/>
                <a:gd name="connsiteY5" fmla="*/ 118872 h 274320"/>
                <a:gd name="connsiteX6" fmla="*/ 217104 w 347301"/>
                <a:gd name="connsiteY6" fmla="*/ 128016 h 274320"/>
                <a:gd name="connsiteX7" fmla="*/ 226248 w 347301"/>
                <a:gd name="connsiteY7" fmla="*/ 100584 h 274320"/>
                <a:gd name="connsiteX8" fmla="*/ 235392 w 347301"/>
                <a:gd name="connsiteY8" fmla="*/ 54864 h 274320"/>
                <a:gd name="connsiteX9" fmla="*/ 308544 w 347301"/>
                <a:gd name="connsiteY9" fmla="*/ 0 h 274320"/>
                <a:gd name="connsiteX10" fmla="*/ 345120 w 347301"/>
                <a:gd name="connsiteY10" fmla="*/ 45720 h 274320"/>
                <a:gd name="connsiteX11" fmla="*/ 281112 w 347301"/>
                <a:gd name="connsiteY11" fmla="*/ 91440 h 274320"/>
                <a:gd name="connsiteX12" fmla="*/ 271968 w 347301"/>
                <a:gd name="connsiteY12" fmla="*/ 118872 h 274320"/>
                <a:gd name="connsiteX13" fmla="*/ 235392 w 347301"/>
                <a:gd name="connsiteY13" fmla="*/ 173736 h 274320"/>
                <a:gd name="connsiteX14" fmla="*/ 226248 w 347301"/>
                <a:gd name="connsiteY14" fmla="*/ 274320 h 274320"/>
                <a:gd name="connsiteX15" fmla="*/ 217104 w 347301"/>
                <a:gd name="connsiteY15" fmla="*/ 237744 h 274320"/>
                <a:gd name="connsiteX16" fmla="*/ 226248 w 347301"/>
                <a:gd name="connsiteY16" fmla="*/ 155448 h 274320"/>
                <a:gd name="connsiteX17" fmla="*/ 171384 w 347301"/>
                <a:gd name="connsiteY17" fmla="*/ 137160 h 274320"/>
                <a:gd name="connsiteX18" fmla="*/ 143952 w 347301"/>
                <a:gd name="connsiteY18" fmla="*/ 146304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301" h="274320">
                  <a:moveTo>
                    <a:pt x="143952" y="146304"/>
                  </a:moveTo>
                  <a:cubicBezTo>
                    <a:pt x="116520" y="135636"/>
                    <a:pt x="32663" y="130068"/>
                    <a:pt x="6792" y="73152"/>
                  </a:cubicBezTo>
                  <a:cubicBezTo>
                    <a:pt x="0" y="58209"/>
                    <a:pt x="18984" y="42672"/>
                    <a:pt x="25080" y="27432"/>
                  </a:cubicBezTo>
                  <a:cubicBezTo>
                    <a:pt x="55560" y="39624"/>
                    <a:pt x="87158" y="49327"/>
                    <a:pt x="116520" y="64008"/>
                  </a:cubicBezTo>
                  <a:cubicBezTo>
                    <a:pt x="130151" y="70824"/>
                    <a:pt x="143340" y="79732"/>
                    <a:pt x="153096" y="91440"/>
                  </a:cubicBezTo>
                  <a:cubicBezTo>
                    <a:pt x="159266" y="98845"/>
                    <a:pt x="153871" y="114090"/>
                    <a:pt x="162240" y="118872"/>
                  </a:cubicBezTo>
                  <a:cubicBezTo>
                    <a:pt x="178337" y="128071"/>
                    <a:pt x="198816" y="124968"/>
                    <a:pt x="217104" y="128016"/>
                  </a:cubicBezTo>
                  <a:cubicBezTo>
                    <a:pt x="220152" y="118872"/>
                    <a:pt x="223910" y="109935"/>
                    <a:pt x="226248" y="100584"/>
                  </a:cubicBezTo>
                  <a:cubicBezTo>
                    <a:pt x="230017" y="85506"/>
                    <a:pt x="226771" y="67796"/>
                    <a:pt x="235392" y="54864"/>
                  </a:cubicBezTo>
                  <a:cubicBezTo>
                    <a:pt x="244080" y="41832"/>
                    <a:pt x="290558" y="11991"/>
                    <a:pt x="308544" y="0"/>
                  </a:cubicBezTo>
                  <a:cubicBezTo>
                    <a:pt x="320736" y="15240"/>
                    <a:pt x="342699" y="26354"/>
                    <a:pt x="345120" y="45720"/>
                  </a:cubicBezTo>
                  <a:cubicBezTo>
                    <a:pt x="347301" y="63165"/>
                    <a:pt x="287880" y="88056"/>
                    <a:pt x="281112" y="91440"/>
                  </a:cubicBezTo>
                  <a:cubicBezTo>
                    <a:pt x="278064" y="100584"/>
                    <a:pt x="276649" y="110446"/>
                    <a:pt x="271968" y="118872"/>
                  </a:cubicBezTo>
                  <a:cubicBezTo>
                    <a:pt x="261294" y="138085"/>
                    <a:pt x="241594" y="152650"/>
                    <a:pt x="235392" y="173736"/>
                  </a:cubicBezTo>
                  <a:cubicBezTo>
                    <a:pt x="225893" y="206034"/>
                    <a:pt x="229296" y="240792"/>
                    <a:pt x="226248" y="274320"/>
                  </a:cubicBezTo>
                  <a:cubicBezTo>
                    <a:pt x="223200" y="262128"/>
                    <a:pt x="215545" y="250214"/>
                    <a:pt x="217104" y="237744"/>
                  </a:cubicBezTo>
                  <a:cubicBezTo>
                    <a:pt x="220910" y="207293"/>
                    <a:pt x="262502" y="191702"/>
                    <a:pt x="226248" y="155448"/>
                  </a:cubicBezTo>
                  <a:cubicBezTo>
                    <a:pt x="212617" y="141817"/>
                    <a:pt x="189672" y="143256"/>
                    <a:pt x="171384" y="137160"/>
                  </a:cubicBezTo>
                  <a:cubicBezTo>
                    <a:pt x="135277" y="125124"/>
                    <a:pt x="171384" y="156972"/>
                    <a:pt x="143952" y="146304"/>
                  </a:cubicBezTo>
                  <a:close/>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30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49" name="Freeform 48"/>
            <p:cNvSpPr/>
            <p:nvPr/>
          </p:nvSpPr>
          <p:spPr bwMode="auto">
            <a:xfrm>
              <a:off x="1817106" y="5533985"/>
              <a:ext cx="137906" cy="128621"/>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99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50" name="Freeform 49"/>
            <p:cNvSpPr/>
            <p:nvPr/>
          </p:nvSpPr>
          <p:spPr bwMode="auto">
            <a:xfrm>
              <a:off x="2007606" y="4581485"/>
              <a:ext cx="137906" cy="128621"/>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3600000" lon="0" rev="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51" name="Freeform 50"/>
            <p:cNvSpPr/>
            <p:nvPr/>
          </p:nvSpPr>
          <p:spPr bwMode="auto">
            <a:xfrm>
              <a:off x="1578981" y="4819610"/>
              <a:ext cx="137906" cy="128621"/>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57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52" name="Freeform 51"/>
            <p:cNvSpPr/>
            <p:nvPr/>
          </p:nvSpPr>
          <p:spPr bwMode="auto">
            <a:xfrm>
              <a:off x="2912481" y="5438734"/>
              <a:ext cx="138113" cy="128588"/>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3" name="Freeform 52"/>
            <p:cNvSpPr/>
            <p:nvPr/>
          </p:nvSpPr>
          <p:spPr bwMode="auto">
            <a:xfrm>
              <a:off x="2007606" y="5676859"/>
              <a:ext cx="150813" cy="125413"/>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4" name="Freeform 53"/>
            <p:cNvSpPr/>
            <p:nvPr/>
          </p:nvSpPr>
          <p:spPr bwMode="auto">
            <a:xfrm>
              <a:off x="1578981" y="5105360"/>
              <a:ext cx="151284" cy="125730"/>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69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55" name="Freeform 54"/>
            <p:cNvSpPr/>
            <p:nvPr/>
          </p:nvSpPr>
          <p:spPr bwMode="auto">
            <a:xfrm>
              <a:off x="2293356" y="4962484"/>
              <a:ext cx="136525" cy="149225"/>
            </a:xfrm>
            <a:custGeom>
              <a:avLst/>
              <a:gdLst>
                <a:gd name="connsiteX0" fmla="*/ 228600 w 366764"/>
                <a:gd name="connsiteY0" fmla="*/ 91440 h 324379"/>
                <a:gd name="connsiteX1" fmla="*/ 137160 w 366764"/>
                <a:gd name="connsiteY1" fmla="*/ 64008 h 324379"/>
                <a:gd name="connsiteX2" fmla="*/ 91440 w 366764"/>
                <a:gd name="connsiteY2" fmla="*/ 36576 h 324379"/>
                <a:gd name="connsiteX3" fmla="*/ 164592 w 366764"/>
                <a:gd name="connsiteY3" fmla="*/ 0 h 324379"/>
                <a:gd name="connsiteX4" fmla="*/ 246888 w 366764"/>
                <a:gd name="connsiteY4" fmla="*/ 73152 h 324379"/>
                <a:gd name="connsiteX5" fmla="*/ 228600 w 366764"/>
                <a:gd name="connsiteY5" fmla="*/ 128016 h 324379"/>
                <a:gd name="connsiteX6" fmla="*/ 219456 w 366764"/>
                <a:gd name="connsiteY6" fmla="*/ 182880 h 324379"/>
                <a:gd name="connsiteX7" fmla="*/ 347472 w 366764"/>
                <a:gd name="connsiteY7" fmla="*/ 182880 h 324379"/>
                <a:gd name="connsiteX8" fmla="*/ 310896 w 366764"/>
                <a:gd name="connsiteY8" fmla="*/ 82296 h 324379"/>
                <a:gd name="connsiteX9" fmla="*/ 128016 w 366764"/>
                <a:gd name="connsiteY9" fmla="*/ 118872 h 324379"/>
                <a:gd name="connsiteX10" fmla="*/ 118872 w 366764"/>
                <a:gd name="connsiteY10" fmla="*/ 146304 h 324379"/>
                <a:gd name="connsiteX11" fmla="*/ 100584 w 366764"/>
                <a:gd name="connsiteY11" fmla="*/ 182880 h 324379"/>
                <a:gd name="connsiteX12" fmla="*/ 73152 w 366764"/>
                <a:gd name="connsiteY12" fmla="*/ 210312 h 324379"/>
                <a:gd name="connsiteX13" fmla="*/ 0 w 366764"/>
                <a:gd name="connsiteY13" fmla="*/ 219456 h 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764" h="324379">
                  <a:moveTo>
                    <a:pt x="228600" y="91440"/>
                  </a:moveTo>
                  <a:cubicBezTo>
                    <a:pt x="198120" y="82296"/>
                    <a:pt x="166706" y="75826"/>
                    <a:pt x="137160" y="64008"/>
                  </a:cubicBezTo>
                  <a:cubicBezTo>
                    <a:pt x="120658" y="57407"/>
                    <a:pt x="84439" y="52912"/>
                    <a:pt x="91440" y="36576"/>
                  </a:cubicBezTo>
                  <a:cubicBezTo>
                    <a:pt x="102179" y="11518"/>
                    <a:pt x="140208" y="12192"/>
                    <a:pt x="164592" y="0"/>
                  </a:cubicBezTo>
                  <a:cubicBezTo>
                    <a:pt x="192024" y="24384"/>
                    <a:pt x="230474" y="40324"/>
                    <a:pt x="246888" y="73152"/>
                  </a:cubicBezTo>
                  <a:cubicBezTo>
                    <a:pt x="255509" y="90394"/>
                    <a:pt x="233275" y="109314"/>
                    <a:pt x="228600" y="128016"/>
                  </a:cubicBezTo>
                  <a:cubicBezTo>
                    <a:pt x="224103" y="146003"/>
                    <a:pt x="222504" y="164592"/>
                    <a:pt x="219456" y="182880"/>
                  </a:cubicBezTo>
                  <a:cubicBezTo>
                    <a:pt x="232619" y="222368"/>
                    <a:pt x="256508" y="324379"/>
                    <a:pt x="347472" y="182880"/>
                  </a:cubicBezTo>
                  <a:cubicBezTo>
                    <a:pt x="366764" y="152870"/>
                    <a:pt x="323088" y="115824"/>
                    <a:pt x="310896" y="82296"/>
                  </a:cubicBezTo>
                  <a:cubicBezTo>
                    <a:pt x="251855" y="88200"/>
                    <a:pt x="182244" y="89293"/>
                    <a:pt x="128016" y="118872"/>
                  </a:cubicBezTo>
                  <a:cubicBezTo>
                    <a:pt x="119554" y="123487"/>
                    <a:pt x="122669" y="137445"/>
                    <a:pt x="118872" y="146304"/>
                  </a:cubicBezTo>
                  <a:cubicBezTo>
                    <a:pt x="113502" y="158833"/>
                    <a:pt x="108507" y="171788"/>
                    <a:pt x="100584" y="182880"/>
                  </a:cubicBezTo>
                  <a:cubicBezTo>
                    <a:pt x="93068" y="193403"/>
                    <a:pt x="84380" y="203896"/>
                    <a:pt x="73152" y="210312"/>
                  </a:cubicBezTo>
                  <a:cubicBezTo>
                    <a:pt x="51975" y="222413"/>
                    <a:pt x="22729" y="219456"/>
                    <a:pt x="0" y="219456"/>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2293356" y="4581484"/>
              <a:ext cx="136525" cy="149225"/>
            </a:xfrm>
            <a:custGeom>
              <a:avLst/>
              <a:gdLst>
                <a:gd name="connsiteX0" fmla="*/ 228600 w 366764"/>
                <a:gd name="connsiteY0" fmla="*/ 91440 h 324379"/>
                <a:gd name="connsiteX1" fmla="*/ 137160 w 366764"/>
                <a:gd name="connsiteY1" fmla="*/ 64008 h 324379"/>
                <a:gd name="connsiteX2" fmla="*/ 91440 w 366764"/>
                <a:gd name="connsiteY2" fmla="*/ 36576 h 324379"/>
                <a:gd name="connsiteX3" fmla="*/ 164592 w 366764"/>
                <a:gd name="connsiteY3" fmla="*/ 0 h 324379"/>
                <a:gd name="connsiteX4" fmla="*/ 246888 w 366764"/>
                <a:gd name="connsiteY4" fmla="*/ 73152 h 324379"/>
                <a:gd name="connsiteX5" fmla="*/ 228600 w 366764"/>
                <a:gd name="connsiteY5" fmla="*/ 128016 h 324379"/>
                <a:gd name="connsiteX6" fmla="*/ 219456 w 366764"/>
                <a:gd name="connsiteY6" fmla="*/ 182880 h 324379"/>
                <a:gd name="connsiteX7" fmla="*/ 347472 w 366764"/>
                <a:gd name="connsiteY7" fmla="*/ 182880 h 324379"/>
                <a:gd name="connsiteX8" fmla="*/ 310896 w 366764"/>
                <a:gd name="connsiteY8" fmla="*/ 82296 h 324379"/>
                <a:gd name="connsiteX9" fmla="*/ 128016 w 366764"/>
                <a:gd name="connsiteY9" fmla="*/ 118872 h 324379"/>
                <a:gd name="connsiteX10" fmla="*/ 118872 w 366764"/>
                <a:gd name="connsiteY10" fmla="*/ 146304 h 324379"/>
                <a:gd name="connsiteX11" fmla="*/ 100584 w 366764"/>
                <a:gd name="connsiteY11" fmla="*/ 182880 h 324379"/>
                <a:gd name="connsiteX12" fmla="*/ 73152 w 366764"/>
                <a:gd name="connsiteY12" fmla="*/ 210312 h 324379"/>
                <a:gd name="connsiteX13" fmla="*/ 0 w 366764"/>
                <a:gd name="connsiteY13" fmla="*/ 219456 h 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764" h="324379">
                  <a:moveTo>
                    <a:pt x="228600" y="91440"/>
                  </a:moveTo>
                  <a:cubicBezTo>
                    <a:pt x="198120" y="82296"/>
                    <a:pt x="166706" y="75826"/>
                    <a:pt x="137160" y="64008"/>
                  </a:cubicBezTo>
                  <a:cubicBezTo>
                    <a:pt x="120658" y="57407"/>
                    <a:pt x="84439" y="52912"/>
                    <a:pt x="91440" y="36576"/>
                  </a:cubicBezTo>
                  <a:cubicBezTo>
                    <a:pt x="102179" y="11518"/>
                    <a:pt x="140208" y="12192"/>
                    <a:pt x="164592" y="0"/>
                  </a:cubicBezTo>
                  <a:cubicBezTo>
                    <a:pt x="192024" y="24384"/>
                    <a:pt x="230474" y="40324"/>
                    <a:pt x="246888" y="73152"/>
                  </a:cubicBezTo>
                  <a:cubicBezTo>
                    <a:pt x="255509" y="90394"/>
                    <a:pt x="233275" y="109314"/>
                    <a:pt x="228600" y="128016"/>
                  </a:cubicBezTo>
                  <a:cubicBezTo>
                    <a:pt x="224103" y="146003"/>
                    <a:pt x="222504" y="164592"/>
                    <a:pt x="219456" y="182880"/>
                  </a:cubicBezTo>
                  <a:cubicBezTo>
                    <a:pt x="232619" y="222368"/>
                    <a:pt x="256508" y="324379"/>
                    <a:pt x="347472" y="182880"/>
                  </a:cubicBezTo>
                  <a:cubicBezTo>
                    <a:pt x="366764" y="152870"/>
                    <a:pt x="323088" y="115824"/>
                    <a:pt x="310896" y="82296"/>
                  </a:cubicBezTo>
                  <a:cubicBezTo>
                    <a:pt x="251855" y="88200"/>
                    <a:pt x="182244" y="89293"/>
                    <a:pt x="128016" y="118872"/>
                  </a:cubicBezTo>
                  <a:cubicBezTo>
                    <a:pt x="119554" y="123487"/>
                    <a:pt x="122669" y="137445"/>
                    <a:pt x="118872" y="146304"/>
                  </a:cubicBezTo>
                  <a:cubicBezTo>
                    <a:pt x="113502" y="158833"/>
                    <a:pt x="108507" y="171788"/>
                    <a:pt x="100584" y="182880"/>
                  </a:cubicBezTo>
                  <a:cubicBezTo>
                    <a:pt x="93068" y="193403"/>
                    <a:pt x="84380" y="203896"/>
                    <a:pt x="73152" y="210312"/>
                  </a:cubicBezTo>
                  <a:cubicBezTo>
                    <a:pt x="51975" y="222413"/>
                    <a:pt x="22729" y="219456"/>
                    <a:pt x="0" y="219456"/>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2150481" y="4390985"/>
              <a:ext cx="137160" cy="148590"/>
            </a:xfrm>
            <a:custGeom>
              <a:avLst/>
              <a:gdLst>
                <a:gd name="connsiteX0" fmla="*/ 228600 w 366764"/>
                <a:gd name="connsiteY0" fmla="*/ 91440 h 324379"/>
                <a:gd name="connsiteX1" fmla="*/ 137160 w 366764"/>
                <a:gd name="connsiteY1" fmla="*/ 64008 h 324379"/>
                <a:gd name="connsiteX2" fmla="*/ 91440 w 366764"/>
                <a:gd name="connsiteY2" fmla="*/ 36576 h 324379"/>
                <a:gd name="connsiteX3" fmla="*/ 164592 w 366764"/>
                <a:gd name="connsiteY3" fmla="*/ 0 h 324379"/>
                <a:gd name="connsiteX4" fmla="*/ 246888 w 366764"/>
                <a:gd name="connsiteY4" fmla="*/ 73152 h 324379"/>
                <a:gd name="connsiteX5" fmla="*/ 228600 w 366764"/>
                <a:gd name="connsiteY5" fmla="*/ 128016 h 324379"/>
                <a:gd name="connsiteX6" fmla="*/ 219456 w 366764"/>
                <a:gd name="connsiteY6" fmla="*/ 182880 h 324379"/>
                <a:gd name="connsiteX7" fmla="*/ 347472 w 366764"/>
                <a:gd name="connsiteY7" fmla="*/ 182880 h 324379"/>
                <a:gd name="connsiteX8" fmla="*/ 310896 w 366764"/>
                <a:gd name="connsiteY8" fmla="*/ 82296 h 324379"/>
                <a:gd name="connsiteX9" fmla="*/ 128016 w 366764"/>
                <a:gd name="connsiteY9" fmla="*/ 118872 h 324379"/>
                <a:gd name="connsiteX10" fmla="*/ 118872 w 366764"/>
                <a:gd name="connsiteY10" fmla="*/ 146304 h 324379"/>
                <a:gd name="connsiteX11" fmla="*/ 100584 w 366764"/>
                <a:gd name="connsiteY11" fmla="*/ 182880 h 324379"/>
                <a:gd name="connsiteX12" fmla="*/ 73152 w 366764"/>
                <a:gd name="connsiteY12" fmla="*/ 210312 h 324379"/>
                <a:gd name="connsiteX13" fmla="*/ 0 w 366764"/>
                <a:gd name="connsiteY13" fmla="*/ 219456 h 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764" h="324379">
                  <a:moveTo>
                    <a:pt x="228600" y="91440"/>
                  </a:moveTo>
                  <a:cubicBezTo>
                    <a:pt x="198120" y="82296"/>
                    <a:pt x="166706" y="75826"/>
                    <a:pt x="137160" y="64008"/>
                  </a:cubicBezTo>
                  <a:cubicBezTo>
                    <a:pt x="120658" y="57407"/>
                    <a:pt x="84439" y="52912"/>
                    <a:pt x="91440" y="36576"/>
                  </a:cubicBezTo>
                  <a:cubicBezTo>
                    <a:pt x="102179" y="11518"/>
                    <a:pt x="140208" y="12192"/>
                    <a:pt x="164592" y="0"/>
                  </a:cubicBezTo>
                  <a:cubicBezTo>
                    <a:pt x="192024" y="24384"/>
                    <a:pt x="230474" y="40324"/>
                    <a:pt x="246888" y="73152"/>
                  </a:cubicBezTo>
                  <a:cubicBezTo>
                    <a:pt x="255509" y="90394"/>
                    <a:pt x="233275" y="109314"/>
                    <a:pt x="228600" y="128016"/>
                  </a:cubicBezTo>
                  <a:cubicBezTo>
                    <a:pt x="224103" y="146003"/>
                    <a:pt x="222504" y="164592"/>
                    <a:pt x="219456" y="182880"/>
                  </a:cubicBezTo>
                  <a:cubicBezTo>
                    <a:pt x="232619" y="222368"/>
                    <a:pt x="256508" y="324379"/>
                    <a:pt x="347472" y="182880"/>
                  </a:cubicBezTo>
                  <a:cubicBezTo>
                    <a:pt x="366764" y="152870"/>
                    <a:pt x="323088" y="115824"/>
                    <a:pt x="310896" y="82296"/>
                  </a:cubicBezTo>
                  <a:cubicBezTo>
                    <a:pt x="251855" y="88200"/>
                    <a:pt x="182244" y="89293"/>
                    <a:pt x="128016" y="118872"/>
                  </a:cubicBezTo>
                  <a:cubicBezTo>
                    <a:pt x="119554" y="123487"/>
                    <a:pt x="122669" y="137445"/>
                    <a:pt x="118872" y="146304"/>
                  </a:cubicBezTo>
                  <a:cubicBezTo>
                    <a:pt x="113502" y="158833"/>
                    <a:pt x="108507" y="171788"/>
                    <a:pt x="100584" y="182880"/>
                  </a:cubicBezTo>
                  <a:cubicBezTo>
                    <a:pt x="93068" y="193403"/>
                    <a:pt x="84380" y="203896"/>
                    <a:pt x="73152" y="210312"/>
                  </a:cubicBezTo>
                  <a:cubicBezTo>
                    <a:pt x="51975" y="222413"/>
                    <a:pt x="22729" y="219456"/>
                    <a:pt x="0" y="219456"/>
                  </a:cubicBezTo>
                </a:path>
              </a:pathLst>
            </a:cu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5100000"/>
              </a:camera>
              <a:lightRig rig="threePt" dir="t"/>
            </a:scene3d>
          </p:spPr>
          <p:txBody>
            <a:bodyPr/>
            <a:lstStyle/>
            <a:p>
              <a:pPr eaLnBrk="0" hangingPunct="0">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769356" y="5581609"/>
              <a:ext cx="136525" cy="149225"/>
            </a:xfrm>
            <a:custGeom>
              <a:avLst/>
              <a:gdLst>
                <a:gd name="connsiteX0" fmla="*/ 228600 w 366764"/>
                <a:gd name="connsiteY0" fmla="*/ 91440 h 324379"/>
                <a:gd name="connsiteX1" fmla="*/ 137160 w 366764"/>
                <a:gd name="connsiteY1" fmla="*/ 64008 h 324379"/>
                <a:gd name="connsiteX2" fmla="*/ 91440 w 366764"/>
                <a:gd name="connsiteY2" fmla="*/ 36576 h 324379"/>
                <a:gd name="connsiteX3" fmla="*/ 164592 w 366764"/>
                <a:gd name="connsiteY3" fmla="*/ 0 h 324379"/>
                <a:gd name="connsiteX4" fmla="*/ 246888 w 366764"/>
                <a:gd name="connsiteY4" fmla="*/ 73152 h 324379"/>
                <a:gd name="connsiteX5" fmla="*/ 228600 w 366764"/>
                <a:gd name="connsiteY5" fmla="*/ 128016 h 324379"/>
                <a:gd name="connsiteX6" fmla="*/ 219456 w 366764"/>
                <a:gd name="connsiteY6" fmla="*/ 182880 h 324379"/>
                <a:gd name="connsiteX7" fmla="*/ 347472 w 366764"/>
                <a:gd name="connsiteY7" fmla="*/ 182880 h 324379"/>
                <a:gd name="connsiteX8" fmla="*/ 310896 w 366764"/>
                <a:gd name="connsiteY8" fmla="*/ 82296 h 324379"/>
                <a:gd name="connsiteX9" fmla="*/ 128016 w 366764"/>
                <a:gd name="connsiteY9" fmla="*/ 118872 h 324379"/>
                <a:gd name="connsiteX10" fmla="*/ 118872 w 366764"/>
                <a:gd name="connsiteY10" fmla="*/ 146304 h 324379"/>
                <a:gd name="connsiteX11" fmla="*/ 100584 w 366764"/>
                <a:gd name="connsiteY11" fmla="*/ 182880 h 324379"/>
                <a:gd name="connsiteX12" fmla="*/ 73152 w 366764"/>
                <a:gd name="connsiteY12" fmla="*/ 210312 h 324379"/>
                <a:gd name="connsiteX13" fmla="*/ 0 w 366764"/>
                <a:gd name="connsiteY13" fmla="*/ 219456 h 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764" h="324379">
                  <a:moveTo>
                    <a:pt x="228600" y="91440"/>
                  </a:moveTo>
                  <a:cubicBezTo>
                    <a:pt x="198120" y="82296"/>
                    <a:pt x="166706" y="75826"/>
                    <a:pt x="137160" y="64008"/>
                  </a:cubicBezTo>
                  <a:cubicBezTo>
                    <a:pt x="120658" y="57407"/>
                    <a:pt x="84439" y="52912"/>
                    <a:pt x="91440" y="36576"/>
                  </a:cubicBezTo>
                  <a:cubicBezTo>
                    <a:pt x="102179" y="11518"/>
                    <a:pt x="140208" y="12192"/>
                    <a:pt x="164592" y="0"/>
                  </a:cubicBezTo>
                  <a:cubicBezTo>
                    <a:pt x="192024" y="24384"/>
                    <a:pt x="230474" y="40324"/>
                    <a:pt x="246888" y="73152"/>
                  </a:cubicBezTo>
                  <a:cubicBezTo>
                    <a:pt x="255509" y="90394"/>
                    <a:pt x="233275" y="109314"/>
                    <a:pt x="228600" y="128016"/>
                  </a:cubicBezTo>
                  <a:cubicBezTo>
                    <a:pt x="224103" y="146003"/>
                    <a:pt x="222504" y="164592"/>
                    <a:pt x="219456" y="182880"/>
                  </a:cubicBezTo>
                  <a:cubicBezTo>
                    <a:pt x="232619" y="222368"/>
                    <a:pt x="256508" y="324379"/>
                    <a:pt x="347472" y="182880"/>
                  </a:cubicBezTo>
                  <a:cubicBezTo>
                    <a:pt x="366764" y="152870"/>
                    <a:pt x="323088" y="115824"/>
                    <a:pt x="310896" y="82296"/>
                  </a:cubicBezTo>
                  <a:cubicBezTo>
                    <a:pt x="251855" y="88200"/>
                    <a:pt x="182244" y="89293"/>
                    <a:pt x="128016" y="118872"/>
                  </a:cubicBezTo>
                  <a:cubicBezTo>
                    <a:pt x="119554" y="123487"/>
                    <a:pt x="122669" y="137445"/>
                    <a:pt x="118872" y="146304"/>
                  </a:cubicBezTo>
                  <a:cubicBezTo>
                    <a:pt x="113502" y="158833"/>
                    <a:pt x="108507" y="171788"/>
                    <a:pt x="100584" y="182880"/>
                  </a:cubicBezTo>
                  <a:cubicBezTo>
                    <a:pt x="93068" y="193403"/>
                    <a:pt x="84380" y="203896"/>
                    <a:pt x="73152" y="210312"/>
                  </a:cubicBezTo>
                  <a:cubicBezTo>
                    <a:pt x="51975" y="222413"/>
                    <a:pt x="22729" y="219456"/>
                    <a:pt x="0" y="219456"/>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245606" y="5676859"/>
              <a:ext cx="138113" cy="128588"/>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1626606" y="5724484"/>
              <a:ext cx="136525" cy="149225"/>
            </a:xfrm>
            <a:custGeom>
              <a:avLst/>
              <a:gdLst>
                <a:gd name="connsiteX0" fmla="*/ 228600 w 366764"/>
                <a:gd name="connsiteY0" fmla="*/ 91440 h 324379"/>
                <a:gd name="connsiteX1" fmla="*/ 137160 w 366764"/>
                <a:gd name="connsiteY1" fmla="*/ 64008 h 324379"/>
                <a:gd name="connsiteX2" fmla="*/ 91440 w 366764"/>
                <a:gd name="connsiteY2" fmla="*/ 36576 h 324379"/>
                <a:gd name="connsiteX3" fmla="*/ 164592 w 366764"/>
                <a:gd name="connsiteY3" fmla="*/ 0 h 324379"/>
                <a:gd name="connsiteX4" fmla="*/ 246888 w 366764"/>
                <a:gd name="connsiteY4" fmla="*/ 73152 h 324379"/>
                <a:gd name="connsiteX5" fmla="*/ 228600 w 366764"/>
                <a:gd name="connsiteY5" fmla="*/ 128016 h 324379"/>
                <a:gd name="connsiteX6" fmla="*/ 219456 w 366764"/>
                <a:gd name="connsiteY6" fmla="*/ 182880 h 324379"/>
                <a:gd name="connsiteX7" fmla="*/ 347472 w 366764"/>
                <a:gd name="connsiteY7" fmla="*/ 182880 h 324379"/>
                <a:gd name="connsiteX8" fmla="*/ 310896 w 366764"/>
                <a:gd name="connsiteY8" fmla="*/ 82296 h 324379"/>
                <a:gd name="connsiteX9" fmla="*/ 128016 w 366764"/>
                <a:gd name="connsiteY9" fmla="*/ 118872 h 324379"/>
                <a:gd name="connsiteX10" fmla="*/ 118872 w 366764"/>
                <a:gd name="connsiteY10" fmla="*/ 146304 h 324379"/>
                <a:gd name="connsiteX11" fmla="*/ 100584 w 366764"/>
                <a:gd name="connsiteY11" fmla="*/ 182880 h 324379"/>
                <a:gd name="connsiteX12" fmla="*/ 73152 w 366764"/>
                <a:gd name="connsiteY12" fmla="*/ 210312 h 324379"/>
                <a:gd name="connsiteX13" fmla="*/ 0 w 366764"/>
                <a:gd name="connsiteY13" fmla="*/ 219456 h 3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764" h="324379">
                  <a:moveTo>
                    <a:pt x="228600" y="91440"/>
                  </a:moveTo>
                  <a:cubicBezTo>
                    <a:pt x="198120" y="82296"/>
                    <a:pt x="166706" y="75826"/>
                    <a:pt x="137160" y="64008"/>
                  </a:cubicBezTo>
                  <a:cubicBezTo>
                    <a:pt x="120658" y="57407"/>
                    <a:pt x="84439" y="52912"/>
                    <a:pt x="91440" y="36576"/>
                  </a:cubicBezTo>
                  <a:cubicBezTo>
                    <a:pt x="102179" y="11518"/>
                    <a:pt x="140208" y="12192"/>
                    <a:pt x="164592" y="0"/>
                  </a:cubicBezTo>
                  <a:cubicBezTo>
                    <a:pt x="192024" y="24384"/>
                    <a:pt x="230474" y="40324"/>
                    <a:pt x="246888" y="73152"/>
                  </a:cubicBezTo>
                  <a:cubicBezTo>
                    <a:pt x="255509" y="90394"/>
                    <a:pt x="233275" y="109314"/>
                    <a:pt x="228600" y="128016"/>
                  </a:cubicBezTo>
                  <a:cubicBezTo>
                    <a:pt x="224103" y="146003"/>
                    <a:pt x="222504" y="164592"/>
                    <a:pt x="219456" y="182880"/>
                  </a:cubicBezTo>
                  <a:cubicBezTo>
                    <a:pt x="232619" y="222368"/>
                    <a:pt x="256508" y="324379"/>
                    <a:pt x="347472" y="182880"/>
                  </a:cubicBezTo>
                  <a:cubicBezTo>
                    <a:pt x="366764" y="152870"/>
                    <a:pt x="323088" y="115824"/>
                    <a:pt x="310896" y="82296"/>
                  </a:cubicBezTo>
                  <a:cubicBezTo>
                    <a:pt x="251855" y="88200"/>
                    <a:pt x="182244" y="89293"/>
                    <a:pt x="128016" y="118872"/>
                  </a:cubicBezTo>
                  <a:cubicBezTo>
                    <a:pt x="119554" y="123487"/>
                    <a:pt x="122669" y="137445"/>
                    <a:pt x="118872" y="146304"/>
                  </a:cubicBezTo>
                  <a:cubicBezTo>
                    <a:pt x="113502" y="158833"/>
                    <a:pt x="108507" y="171788"/>
                    <a:pt x="100584" y="182880"/>
                  </a:cubicBezTo>
                  <a:cubicBezTo>
                    <a:pt x="93068" y="193403"/>
                    <a:pt x="84380" y="203896"/>
                    <a:pt x="73152" y="210312"/>
                  </a:cubicBezTo>
                  <a:cubicBezTo>
                    <a:pt x="51975" y="222413"/>
                    <a:pt x="22729" y="219456"/>
                    <a:pt x="0" y="219456"/>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3245856" y="5438734"/>
              <a:ext cx="150813" cy="125413"/>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055231" y="5200609"/>
              <a:ext cx="138113" cy="128588"/>
            </a:xfrm>
            <a:custGeom>
              <a:avLst/>
              <a:gdLst>
                <a:gd name="connsiteX0" fmla="*/ 126930 w 220649"/>
                <a:gd name="connsiteY0" fmla="*/ 90354 h 205794"/>
                <a:gd name="connsiteX1" fmla="*/ 81210 w 220649"/>
                <a:gd name="connsiteY1" fmla="*/ 81210 h 205794"/>
                <a:gd name="connsiteX2" fmla="*/ 108642 w 220649"/>
                <a:gd name="connsiteY2" fmla="*/ 35490 h 205794"/>
                <a:gd name="connsiteX3" fmla="*/ 145218 w 220649"/>
                <a:gd name="connsiteY3" fmla="*/ 136074 h 205794"/>
                <a:gd name="connsiteX4" fmla="*/ 218370 w 220649"/>
                <a:gd name="connsiteY4" fmla="*/ 126930 h 205794"/>
                <a:gd name="connsiteX5" fmla="*/ 209226 w 220649"/>
                <a:gd name="connsiteY5" fmla="*/ 62922 h 205794"/>
                <a:gd name="connsiteX6" fmla="*/ 108642 w 220649"/>
                <a:gd name="connsiteY6" fmla="*/ 62922 h 205794"/>
                <a:gd name="connsiteX7" fmla="*/ 90354 w 220649"/>
                <a:gd name="connsiteY7" fmla="*/ 163506 h 205794"/>
                <a:gd name="connsiteX8" fmla="*/ 72066 w 220649"/>
                <a:gd name="connsiteY8" fmla="*/ 200082 h 205794"/>
                <a:gd name="connsiteX9" fmla="*/ 44634 w 220649"/>
                <a:gd name="connsiteY9" fmla="*/ 200082 h 2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649" h="205794">
                  <a:moveTo>
                    <a:pt x="126930" y="90354"/>
                  </a:moveTo>
                  <a:cubicBezTo>
                    <a:pt x="111690" y="87306"/>
                    <a:pt x="92200" y="92200"/>
                    <a:pt x="81210" y="81210"/>
                  </a:cubicBezTo>
                  <a:cubicBezTo>
                    <a:pt x="0" y="0"/>
                    <a:pt x="90786" y="31919"/>
                    <a:pt x="108642" y="35490"/>
                  </a:cubicBezTo>
                  <a:cubicBezTo>
                    <a:pt x="110942" y="51588"/>
                    <a:pt x="111218" y="126801"/>
                    <a:pt x="145218" y="136074"/>
                  </a:cubicBezTo>
                  <a:cubicBezTo>
                    <a:pt x="168926" y="142540"/>
                    <a:pt x="193986" y="129978"/>
                    <a:pt x="218370" y="126930"/>
                  </a:cubicBezTo>
                  <a:cubicBezTo>
                    <a:pt x="215322" y="105594"/>
                    <a:pt x="220649" y="81199"/>
                    <a:pt x="209226" y="62922"/>
                  </a:cubicBezTo>
                  <a:cubicBezTo>
                    <a:pt x="196268" y="42190"/>
                    <a:pt x="108727" y="62910"/>
                    <a:pt x="108642" y="62922"/>
                  </a:cubicBezTo>
                  <a:cubicBezTo>
                    <a:pt x="102546" y="96450"/>
                    <a:pt x="99135" y="130579"/>
                    <a:pt x="90354" y="163506"/>
                  </a:cubicBezTo>
                  <a:cubicBezTo>
                    <a:pt x="86842" y="176677"/>
                    <a:pt x="82710" y="191567"/>
                    <a:pt x="72066" y="200082"/>
                  </a:cubicBezTo>
                  <a:cubicBezTo>
                    <a:pt x="64926" y="205794"/>
                    <a:pt x="53778" y="200082"/>
                    <a:pt x="44634" y="200082"/>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340856" y="4676734"/>
              <a:ext cx="150813" cy="125413"/>
            </a:xfrm>
            <a:custGeom>
              <a:avLst/>
              <a:gdLst>
                <a:gd name="connsiteX0" fmla="*/ 95751 w 242055"/>
                <a:gd name="connsiteY0" fmla="*/ 100584 h 201168"/>
                <a:gd name="connsiteX1" fmla="*/ 4311 w 242055"/>
                <a:gd name="connsiteY1" fmla="*/ 27432 h 201168"/>
                <a:gd name="connsiteX2" fmla="*/ 13455 w 242055"/>
                <a:gd name="connsiteY2" fmla="*/ 0 h 201168"/>
                <a:gd name="connsiteX3" fmla="*/ 68319 w 242055"/>
                <a:gd name="connsiteY3" fmla="*/ 18288 h 201168"/>
                <a:gd name="connsiteX4" fmla="*/ 132327 w 242055"/>
                <a:gd name="connsiteY4" fmla="*/ 73152 h 201168"/>
                <a:gd name="connsiteX5" fmla="*/ 141471 w 242055"/>
                <a:gd name="connsiteY5" fmla="*/ 36576 h 201168"/>
                <a:gd name="connsiteX6" fmla="*/ 242055 w 242055"/>
                <a:gd name="connsiteY6" fmla="*/ 27432 h 201168"/>
                <a:gd name="connsiteX7" fmla="*/ 223767 w 242055"/>
                <a:gd name="connsiteY7" fmla="*/ 54864 h 201168"/>
                <a:gd name="connsiteX8" fmla="*/ 168903 w 242055"/>
                <a:gd name="connsiteY8" fmla="*/ 64008 h 201168"/>
                <a:gd name="connsiteX9" fmla="*/ 132327 w 242055"/>
                <a:gd name="connsiteY9" fmla="*/ 73152 h 201168"/>
                <a:gd name="connsiteX10" fmla="*/ 114039 w 242055"/>
                <a:gd name="connsiteY10"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055" h="201168">
                  <a:moveTo>
                    <a:pt x="95751" y="100584"/>
                  </a:moveTo>
                  <a:cubicBezTo>
                    <a:pt x="65882" y="82663"/>
                    <a:pt x="20964" y="60739"/>
                    <a:pt x="4311" y="27432"/>
                  </a:cubicBezTo>
                  <a:cubicBezTo>
                    <a:pt x="0" y="18811"/>
                    <a:pt x="10407" y="9144"/>
                    <a:pt x="13455" y="0"/>
                  </a:cubicBezTo>
                  <a:cubicBezTo>
                    <a:pt x="31743" y="6096"/>
                    <a:pt x="53811" y="5594"/>
                    <a:pt x="68319" y="18288"/>
                  </a:cubicBezTo>
                  <a:cubicBezTo>
                    <a:pt x="150302" y="90023"/>
                    <a:pt x="15667" y="49820"/>
                    <a:pt x="132327" y="73152"/>
                  </a:cubicBezTo>
                  <a:cubicBezTo>
                    <a:pt x="135375" y="60960"/>
                    <a:pt x="134500" y="47033"/>
                    <a:pt x="141471" y="36576"/>
                  </a:cubicBezTo>
                  <a:cubicBezTo>
                    <a:pt x="164796" y="1588"/>
                    <a:pt x="212901" y="23788"/>
                    <a:pt x="242055" y="27432"/>
                  </a:cubicBezTo>
                  <a:cubicBezTo>
                    <a:pt x="235959" y="36576"/>
                    <a:pt x="233597" y="49949"/>
                    <a:pt x="223767" y="54864"/>
                  </a:cubicBezTo>
                  <a:cubicBezTo>
                    <a:pt x="207184" y="63155"/>
                    <a:pt x="187083" y="60372"/>
                    <a:pt x="168903" y="64008"/>
                  </a:cubicBezTo>
                  <a:cubicBezTo>
                    <a:pt x="156580" y="66473"/>
                    <a:pt x="144519" y="70104"/>
                    <a:pt x="132327" y="73152"/>
                  </a:cubicBezTo>
                  <a:cubicBezTo>
                    <a:pt x="100408" y="136990"/>
                    <a:pt x="114039" y="96097"/>
                    <a:pt x="114039" y="201168"/>
                  </a:cubicBezTo>
                </a:path>
              </a:pathLst>
            </a:cu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cxnSp>
          <p:nvCxnSpPr>
            <p:cNvPr id="64" name="Straight Arrow Connector 39"/>
            <p:cNvCxnSpPr>
              <a:cxnSpLocks noChangeShapeType="1"/>
            </p:cNvCxnSpPr>
            <p:nvPr/>
          </p:nvCxnSpPr>
          <p:spPr bwMode="auto">
            <a:xfrm>
              <a:off x="531231" y="4009984"/>
              <a:ext cx="381000" cy="1588"/>
            </a:xfrm>
            <a:prstGeom prst="straightConnector1">
              <a:avLst/>
            </a:prstGeom>
            <a:noFill/>
            <a:ln w="9525" algn="ctr">
              <a:solidFill>
                <a:schemeClr val="tx1"/>
              </a:solidFill>
              <a:round/>
              <a:headEnd/>
              <a:tailEnd type="arrow" w="med" len="med"/>
            </a:ln>
          </p:spPr>
        </p:cxnSp>
        <p:cxnSp>
          <p:nvCxnSpPr>
            <p:cNvPr id="65" name="Straight Arrow Connector 40"/>
            <p:cNvCxnSpPr>
              <a:cxnSpLocks noChangeShapeType="1"/>
            </p:cNvCxnSpPr>
            <p:nvPr/>
          </p:nvCxnSpPr>
          <p:spPr bwMode="auto">
            <a:xfrm>
              <a:off x="959856" y="4009984"/>
              <a:ext cx="381000" cy="1588"/>
            </a:xfrm>
            <a:prstGeom prst="straightConnector1">
              <a:avLst/>
            </a:prstGeom>
            <a:noFill/>
            <a:ln w="9525" algn="ctr">
              <a:solidFill>
                <a:schemeClr val="tx1"/>
              </a:solidFill>
              <a:round/>
              <a:headEnd type="arrow" w="med" len="med"/>
              <a:tailEnd/>
            </a:ln>
          </p:spPr>
        </p:cxnSp>
        <p:sp>
          <p:nvSpPr>
            <p:cNvPr id="66" name="Text Box 34"/>
            <p:cNvSpPr txBox="1">
              <a:spLocks noChangeArrowheads="1"/>
            </p:cNvSpPr>
            <p:nvPr/>
          </p:nvSpPr>
          <p:spPr bwMode="auto">
            <a:xfrm>
              <a:off x="464557" y="5938025"/>
              <a:ext cx="3476624" cy="30777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sz="1400" dirty="0" smtClean="0">
                  <a:solidFill>
                    <a:srgbClr val="7030A0"/>
                  </a:solidFill>
                </a:rPr>
                <a:t>Manipulation of  single Myosin molecule</a:t>
              </a:r>
              <a:endParaRPr lang="en-US" sz="1400" dirty="0">
                <a:solidFill>
                  <a:srgbClr val="7030A0"/>
                </a:solidFill>
              </a:endParaRPr>
            </a:p>
          </p:txBody>
        </p:sp>
        <p:sp>
          <p:nvSpPr>
            <p:cNvPr id="67" name="TextBox 66"/>
            <p:cNvSpPr txBox="1"/>
            <p:nvPr/>
          </p:nvSpPr>
          <p:spPr>
            <a:xfrm>
              <a:off x="421529" y="6176352"/>
              <a:ext cx="3457575" cy="246221"/>
            </a:xfrm>
            <a:prstGeom prst="rect">
              <a:avLst/>
            </a:prstGeom>
            <a:noFill/>
          </p:spPr>
          <p:txBody>
            <a:bodyPr wrap="square" rtlCol="0">
              <a:spAutoFit/>
            </a:bodyPr>
            <a:lstStyle/>
            <a:p>
              <a:pPr algn="ctr"/>
              <a:r>
                <a:rPr lang="en-US" sz="1000" dirty="0" smtClean="0"/>
                <a:t>(Finer et al., Nature, 94)</a:t>
              </a:r>
              <a:endParaRPr lang="en-US" sz="1000" dirty="0"/>
            </a:p>
          </p:txBody>
        </p:sp>
      </p:grpSp>
      <p:grpSp>
        <p:nvGrpSpPr>
          <p:cNvPr id="68" name="Group 67"/>
          <p:cNvGrpSpPr/>
          <p:nvPr/>
        </p:nvGrpSpPr>
        <p:grpSpPr>
          <a:xfrm>
            <a:off x="4724781" y="4459700"/>
            <a:ext cx="3734146" cy="2359751"/>
            <a:chOff x="4724781" y="4067814"/>
            <a:chExt cx="3734146" cy="2359751"/>
          </a:xfrm>
        </p:grpSpPr>
        <p:sp>
          <p:nvSpPr>
            <p:cNvPr id="69" name="Text Box 34"/>
            <p:cNvSpPr txBox="1">
              <a:spLocks noChangeArrowheads="1"/>
            </p:cNvSpPr>
            <p:nvPr/>
          </p:nvSpPr>
          <p:spPr bwMode="auto">
            <a:xfrm>
              <a:off x="4883637" y="5934456"/>
              <a:ext cx="3476624" cy="30777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sz="1400" dirty="0" smtClean="0">
                  <a:solidFill>
                    <a:srgbClr val="7030A0"/>
                  </a:solidFill>
                </a:rPr>
                <a:t>Cell sorting</a:t>
              </a:r>
              <a:endParaRPr lang="en-US" sz="1400" dirty="0">
                <a:solidFill>
                  <a:srgbClr val="7030A0"/>
                </a:solidFill>
              </a:endParaRPr>
            </a:p>
          </p:txBody>
        </p:sp>
        <p:sp>
          <p:nvSpPr>
            <p:cNvPr id="70" name="TextBox 69"/>
            <p:cNvSpPr txBox="1"/>
            <p:nvPr/>
          </p:nvSpPr>
          <p:spPr>
            <a:xfrm>
              <a:off x="4987345" y="6181344"/>
              <a:ext cx="3457575" cy="246221"/>
            </a:xfrm>
            <a:prstGeom prst="rect">
              <a:avLst/>
            </a:prstGeom>
            <a:noFill/>
          </p:spPr>
          <p:txBody>
            <a:bodyPr wrap="square" rtlCol="0">
              <a:spAutoFit/>
            </a:bodyPr>
            <a:lstStyle/>
            <a:p>
              <a:pPr algn="ctr"/>
              <a:r>
                <a:rPr lang="en-US" sz="1000" dirty="0" smtClean="0"/>
                <a:t>(MacDonald et al., </a:t>
              </a:r>
              <a:r>
                <a:rPr lang="en-US" sz="1000" i="1" dirty="0" smtClean="0"/>
                <a:t>Nature, 2003</a:t>
              </a:r>
              <a:r>
                <a:rPr lang="en-US" sz="1000" dirty="0" smtClean="0"/>
                <a:t>)</a:t>
              </a:r>
              <a:endParaRPr lang="en-US" sz="1000" dirty="0"/>
            </a:p>
          </p:txBody>
        </p:sp>
        <p:pic>
          <p:nvPicPr>
            <p:cNvPr id="71" name="Picture 7" descr="Y:\Sagar\videos for presentation\sorting.jpg"/>
            <p:cNvPicPr>
              <a:picLocks noChangeAspect="1" noChangeArrowheads="1"/>
            </p:cNvPicPr>
            <p:nvPr/>
          </p:nvPicPr>
          <p:blipFill>
            <a:blip r:embed="rId7" cstate="print"/>
            <a:srcRect/>
            <a:stretch>
              <a:fillRect/>
            </a:stretch>
          </p:blipFill>
          <p:spPr bwMode="auto">
            <a:xfrm>
              <a:off x="4724781" y="4067814"/>
              <a:ext cx="3734146" cy="1555894"/>
            </a:xfrm>
            <a:prstGeom prst="rect">
              <a:avLst/>
            </a:prstGeom>
            <a:noFill/>
          </p:spPr>
        </p:pic>
      </p:grpSp>
      <p:grpSp>
        <p:nvGrpSpPr>
          <p:cNvPr id="72" name="Group 71"/>
          <p:cNvGrpSpPr/>
          <p:nvPr/>
        </p:nvGrpSpPr>
        <p:grpSpPr>
          <a:xfrm>
            <a:off x="3019425" y="2138390"/>
            <a:ext cx="3457575" cy="1818989"/>
            <a:chOff x="2895351" y="1746504"/>
            <a:chExt cx="3457575" cy="1818989"/>
          </a:xfrm>
        </p:grpSpPr>
        <p:sp>
          <p:nvSpPr>
            <p:cNvPr id="73" name="Text Box 34"/>
            <p:cNvSpPr txBox="1">
              <a:spLocks noChangeArrowheads="1"/>
            </p:cNvSpPr>
            <p:nvPr/>
          </p:nvSpPr>
          <p:spPr bwMode="auto">
            <a:xfrm>
              <a:off x="3161787" y="3127248"/>
              <a:ext cx="2933700" cy="30777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sz="1400" dirty="0" smtClean="0">
                  <a:solidFill>
                    <a:srgbClr val="7030A0"/>
                  </a:solidFill>
                </a:rPr>
                <a:t>DNA manipulation</a:t>
              </a:r>
              <a:endParaRPr lang="en-US" sz="1400" dirty="0">
                <a:solidFill>
                  <a:srgbClr val="7030A0"/>
                </a:solidFill>
              </a:endParaRPr>
            </a:p>
          </p:txBody>
        </p:sp>
        <p:sp>
          <p:nvSpPr>
            <p:cNvPr id="74" name="TextBox 73"/>
            <p:cNvSpPr txBox="1"/>
            <p:nvPr/>
          </p:nvSpPr>
          <p:spPr>
            <a:xfrm>
              <a:off x="2895351" y="3319272"/>
              <a:ext cx="3457575" cy="246221"/>
            </a:xfrm>
            <a:prstGeom prst="rect">
              <a:avLst/>
            </a:prstGeom>
            <a:noFill/>
          </p:spPr>
          <p:txBody>
            <a:bodyPr wrap="square" rtlCol="0">
              <a:spAutoFit/>
            </a:bodyPr>
            <a:lstStyle/>
            <a:p>
              <a:pPr algn="ctr"/>
              <a:r>
                <a:rPr lang="en-US" sz="1000" dirty="0" smtClean="0"/>
                <a:t>(Wang et al., </a:t>
              </a:r>
              <a:r>
                <a:rPr lang="en-US" sz="1000" i="1" dirty="0" err="1" smtClean="0"/>
                <a:t>Biophys</a:t>
              </a:r>
              <a:r>
                <a:rPr lang="en-US" sz="1000" i="1" dirty="0" smtClean="0"/>
                <a:t>. J.</a:t>
              </a:r>
              <a:r>
                <a:rPr lang="en-US" sz="1000" dirty="0" smtClean="0"/>
                <a:t>, 97)</a:t>
              </a:r>
              <a:endParaRPr lang="en-US" sz="1000" dirty="0"/>
            </a:p>
          </p:txBody>
        </p:sp>
        <p:grpSp>
          <p:nvGrpSpPr>
            <p:cNvPr id="75" name="Group 74"/>
            <p:cNvGrpSpPr/>
            <p:nvPr/>
          </p:nvGrpSpPr>
          <p:grpSpPr>
            <a:xfrm>
              <a:off x="3818668" y="1746504"/>
              <a:ext cx="1820132" cy="1443010"/>
              <a:chOff x="3818668" y="1678740"/>
              <a:chExt cx="1820132" cy="1443010"/>
            </a:xfrm>
          </p:grpSpPr>
          <p:pic>
            <p:nvPicPr>
              <p:cNvPr id="76" name="Picture 8" descr="Y:\Sagar\videos for presentation\dna.jpg"/>
              <p:cNvPicPr>
                <a:picLocks noChangeAspect="1" noChangeArrowheads="1"/>
              </p:cNvPicPr>
              <p:nvPr/>
            </p:nvPicPr>
            <p:blipFill>
              <a:blip r:embed="rId8" cstate="print"/>
              <a:srcRect/>
              <a:stretch>
                <a:fillRect/>
              </a:stretch>
            </p:blipFill>
            <p:spPr bwMode="auto">
              <a:xfrm>
                <a:off x="3890530" y="1678740"/>
                <a:ext cx="1371600" cy="1371600"/>
              </a:xfrm>
              <a:prstGeom prst="rect">
                <a:avLst/>
              </a:prstGeom>
              <a:ln>
                <a:noFill/>
              </a:ln>
              <a:effectLst>
                <a:outerShdw blurRad="190500" algn="tl" rotWithShape="0">
                  <a:srgbClr val="000000">
                    <a:alpha val="70000"/>
                  </a:srgbClr>
                </a:outerShdw>
              </a:effectLst>
            </p:spPr>
          </p:pic>
          <p:sp>
            <p:nvSpPr>
              <p:cNvPr id="77" name="Rectangle 76"/>
              <p:cNvSpPr/>
              <p:nvPr/>
            </p:nvSpPr>
            <p:spPr>
              <a:xfrm>
                <a:off x="3818668" y="2906306"/>
                <a:ext cx="1820132" cy="215444"/>
              </a:xfrm>
              <a:prstGeom prst="rect">
                <a:avLst/>
              </a:prstGeom>
            </p:spPr>
            <p:txBody>
              <a:bodyPr wrap="square">
                <a:spAutoFit/>
              </a:bodyPr>
              <a:lstStyle/>
              <a:p>
                <a:r>
                  <a:rPr lang="en-US" sz="800" dirty="0" smtClean="0">
                    <a:solidFill>
                      <a:schemeClr val="bg1"/>
                    </a:solidFill>
                  </a:rPr>
                  <a:t>http://ukhumanrightsblog.com</a:t>
                </a:r>
                <a:endParaRPr lang="en-US" sz="800" dirty="0">
                  <a:solidFill>
                    <a:schemeClr val="bg1"/>
                  </a:solidFill>
                </a:endParaRPr>
              </a:p>
            </p:txBody>
          </p:sp>
        </p:grpSp>
      </p:grpSp>
      <p:grpSp>
        <p:nvGrpSpPr>
          <p:cNvPr id="78" name="Group 77"/>
          <p:cNvGrpSpPr/>
          <p:nvPr/>
        </p:nvGrpSpPr>
        <p:grpSpPr>
          <a:xfrm>
            <a:off x="5791200" y="2138390"/>
            <a:ext cx="3457575" cy="1818989"/>
            <a:chOff x="6066280" y="1746504"/>
            <a:chExt cx="3457575" cy="1818989"/>
          </a:xfrm>
        </p:grpSpPr>
        <p:pic>
          <p:nvPicPr>
            <p:cNvPr id="79" name="Picture 6" descr="Y:\Sagar\videos for presentation\OTbacteria.jpg"/>
            <p:cNvPicPr>
              <a:picLocks noChangeAspect="1" noChangeArrowheads="1"/>
            </p:cNvPicPr>
            <p:nvPr/>
          </p:nvPicPr>
          <p:blipFill>
            <a:blip r:embed="rId9" cstate="print"/>
            <a:srcRect r="11688" b="20396"/>
            <a:stretch>
              <a:fillRect/>
            </a:stretch>
          </p:blipFill>
          <p:spPr bwMode="auto">
            <a:xfrm>
              <a:off x="6691141" y="1746504"/>
              <a:ext cx="2028873" cy="1371600"/>
            </a:xfrm>
            <a:prstGeom prst="rect">
              <a:avLst/>
            </a:prstGeom>
            <a:ln>
              <a:noFill/>
            </a:ln>
            <a:effectLst>
              <a:outerShdw blurRad="190500" algn="tl" rotWithShape="0">
                <a:srgbClr val="000000">
                  <a:alpha val="70000"/>
                </a:srgbClr>
              </a:outerShdw>
            </a:effectLst>
          </p:spPr>
        </p:pic>
        <p:sp>
          <p:nvSpPr>
            <p:cNvPr id="80" name="Text Box 34"/>
            <p:cNvSpPr txBox="1">
              <a:spLocks noChangeArrowheads="1"/>
            </p:cNvSpPr>
            <p:nvPr/>
          </p:nvSpPr>
          <p:spPr bwMode="auto">
            <a:xfrm>
              <a:off x="6332716" y="3127248"/>
              <a:ext cx="2933700" cy="30777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sz="1400" dirty="0" smtClean="0">
                  <a:solidFill>
                    <a:srgbClr val="7030A0"/>
                  </a:solidFill>
                </a:rPr>
                <a:t>Bacteria manipulation</a:t>
              </a:r>
              <a:endParaRPr lang="en-US" sz="1400" dirty="0">
                <a:solidFill>
                  <a:srgbClr val="7030A0"/>
                </a:solidFill>
              </a:endParaRPr>
            </a:p>
          </p:txBody>
        </p:sp>
        <p:sp>
          <p:nvSpPr>
            <p:cNvPr id="81" name="TextBox 80"/>
            <p:cNvSpPr txBox="1"/>
            <p:nvPr/>
          </p:nvSpPr>
          <p:spPr>
            <a:xfrm>
              <a:off x="6066280" y="3319272"/>
              <a:ext cx="3457575" cy="246221"/>
            </a:xfrm>
            <a:prstGeom prst="rect">
              <a:avLst/>
            </a:prstGeom>
            <a:noFill/>
          </p:spPr>
          <p:txBody>
            <a:bodyPr wrap="square" rtlCol="0">
              <a:spAutoFit/>
            </a:bodyPr>
            <a:lstStyle/>
            <a:p>
              <a:pPr algn="ctr"/>
              <a:r>
                <a:rPr lang="en-US" sz="1000" dirty="0"/>
                <a:t>(Block et al., </a:t>
              </a:r>
              <a:r>
                <a:rPr lang="en-US" sz="1000" i="1" dirty="0"/>
                <a:t>Nature.</a:t>
              </a:r>
              <a:r>
                <a:rPr lang="en-US" sz="1000" dirty="0"/>
                <a:t>, 89)</a:t>
              </a:r>
            </a:p>
          </p:txBody>
        </p:sp>
        <p:sp>
          <p:nvSpPr>
            <p:cNvPr id="82" name="Rectangle 81"/>
            <p:cNvSpPr/>
            <p:nvPr/>
          </p:nvSpPr>
          <p:spPr>
            <a:xfrm>
              <a:off x="6954657" y="2974070"/>
              <a:ext cx="1820132" cy="215444"/>
            </a:xfrm>
            <a:prstGeom prst="rect">
              <a:avLst/>
            </a:prstGeom>
          </p:spPr>
          <p:txBody>
            <a:bodyPr wrap="square">
              <a:spAutoFit/>
            </a:bodyPr>
            <a:lstStyle/>
            <a:p>
              <a:r>
                <a:rPr lang="en-US" sz="800" dirty="0" smtClean="0">
                  <a:solidFill>
                    <a:schemeClr val="bg1"/>
                  </a:solidFill>
                </a:rPr>
                <a:t>wallpaper1213.blogspot.com</a:t>
              </a:r>
              <a:endParaRPr lang="en-US" sz="800" dirty="0">
                <a:solidFill>
                  <a:schemeClr val="bg1"/>
                </a:solidFill>
              </a:endParaRPr>
            </a:p>
          </p:txBody>
        </p:sp>
      </p:grpSp>
      <p:grpSp>
        <p:nvGrpSpPr>
          <p:cNvPr id="30" name="Group 29"/>
          <p:cNvGrpSpPr/>
          <p:nvPr/>
        </p:nvGrpSpPr>
        <p:grpSpPr>
          <a:xfrm>
            <a:off x="136553" y="2133600"/>
            <a:ext cx="3063847" cy="1821544"/>
            <a:chOff x="1656" y="2133600"/>
            <a:chExt cx="3063847" cy="1821544"/>
          </a:xfrm>
        </p:grpSpPr>
        <p:grpSp>
          <p:nvGrpSpPr>
            <p:cNvPr id="33" name="Group 32"/>
            <p:cNvGrpSpPr/>
            <p:nvPr/>
          </p:nvGrpSpPr>
          <p:grpSpPr>
            <a:xfrm>
              <a:off x="1656" y="2133600"/>
              <a:ext cx="3063847" cy="1821544"/>
              <a:chOff x="1656" y="1741714"/>
              <a:chExt cx="3063847" cy="1821544"/>
            </a:xfrm>
          </p:grpSpPr>
          <p:sp>
            <p:nvSpPr>
              <p:cNvPr id="34" name="Rectangle 33"/>
              <p:cNvSpPr/>
              <p:nvPr/>
            </p:nvSpPr>
            <p:spPr>
              <a:xfrm>
                <a:off x="332062" y="3128225"/>
                <a:ext cx="2733441" cy="307777"/>
              </a:xfrm>
              <a:prstGeom prst="rect">
                <a:avLst/>
              </a:prstGeom>
            </p:spPr>
            <p:txBody>
              <a:bodyPr wrap="none">
                <a:spAutoFit/>
              </a:bodyPr>
              <a:lstStyle/>
              <a:p>
                <a:r>
                  <a:rPr lang="en-US" sz="1400" dirty="0" smtClean="0">
                    <a:solidFill>
                      <a:srgbClr val="7030A0"/>
                    </a:solidFill>
                  </a:rPr>
                  <a:t>Manipulation of Red Blood Cells</a:t>
                </a:r>
                <a:endParaRPr lang="en-US" sz="1400" dirty="0"/>
              </a:p>
            </p:txBody>
          </p:sp>
          <p:sp>
            <p:nvSpPr>
              <p:cNvPr id="35" name="TextBox 34"/>
              <p:cNvSpPr txBox="1"/>
              <p:nvPr/>
            </p:nvSpPr>
            <p:spPr>
              <a:xfrm>
                <a:off x="1656" y="3317037"/>
                <a:ext cx="2965617" cy="246221"/>
              </a:xfrm>
              <a:prstGeom prst="rect">
                <a:avLst/>
              </a:prstGeom>
              <a:noFill/>
            </p:spPr>
            <p:txBody>
              <a:bodyPr wrap="square" rtlCol="0">
                <a:spAutoFit/>
              </a:bodyPr>
              <a:lstStyle/>
              <a:p>
                <a:pPr algn="ctr"/>
                <a:r>
                  <a:rPr lang="en-US" sz="1000" dirty="0" smtClean="0"/>
                  <a:t>(Suresh et al., </a:t>
                </a:r>
                <a:r>
                  <a:rPr lang="en-US" sz="1000" i="1" dirty="0" err="1" smtClean="0"/>
                  <a:t>Acta</a:t>
                </a:r>
                <a:r>
                  <a:rPr lang="en-US" sz="1000" i="1" dirty="0" smtClean="0"/>
                  <a:t>. </a:t>
                </a:r>
                <a:r>
                  <a:rPr lang="en-US" sz="1000" i="1" dirty="0" err="1" smtClean="0"/>
                  <a:t>Biomater</a:t>
                </a:r>
                <a:r>
                  <a:rPr lang="en-US" sz="1000" i="1" dirty="0" smtClean="0"/>
                  <a:t>.</a:t>
                </a:r>
                <a:r>
                  <a:rPr lang="en-US" sz="1000" dirty="0" smtClean="0"/>
                  <a:t>, 05)</a:t>
                </a:r>
                <a:endParaRPr lang="en-US" sz="1000" dirty="0"/>
              </a:p>
            </p:txBody>
          </p:sp>
          <p:pic>
            <p:nvPicPr>
              <p:cNvPr id="36" name="Picture 3" descr="Y:\Sagar\videos for presentation\healthyRBC1.jpg"/>
              <p:cNvPicPr>
                <a:picLocks noChangeAspect="1" noChangeArrowheads="1"/>
              </p:cNvPicPr>
              <p:nvPr/>
            </p:nvPicPr>
            <p:blipFill>
              <a:blip r:embed="rId10" cstate="print"/>
              <a:srcRect r="4762" b="15060"/>
              <a:stretch>
                <a:fillRect/>
              </a:stretch>
            </p:blipFill>
            <p:spPr bwMode="auto">
              <a:xfrm>
                <a:off x="537301" y="1741714"/>
                <a:ext cx="2177144" cy="1367289"/>
              </a:xfrm>
              <a:prstGeom prst="rect">
                <a:avLst/>
              </a:prstGeom>
              <a:ln>
                <a:noFill/>
              </a:ln>
              <a:effectLst>
                <a:outerShdw blurRad="190500" algn="tl" rotWithShape="0">
                  <a:srgbClr val="000000">
                    <a:alpha val="70000"/>
                  </a:srgbClr>
                </a:outerShdw>
              </a:effectLst>
            </p:spPr>
          </p:pic>
        </p:grpSp>
        <p:sp>
          <p:nvSpPr>
            <p:cNvPr id="83" name="Rectangle 82"/>
            <p:cNvSpPr/>
            <p:nvPr/>
          </p:nvSpPr>
          <p:spPr>
            <a:xfrm>
              <a:off x="796340" y="3352800"/>
              <a:ext cx="1641796" cy="215444"/>
            </a:xfrm>
            <a:prstGeom prst="rect">
              <a:avLst/>
            </a:prstGeom>
          </p:spPr>
          <p:txBody>
            <a:bodyPr wrap="none">
              <a:spAutoFit/>
            </a:bodyPr>
            <a:lstStyle/>
            <a:p>
              <a:r>
                <a:rPr lang="en-US" sz="800" dirty="0" smtClean="0">
                  <a:solidFill>
                    <a:schemeClr val="bg1"/>
                  </a:solidFill>
                </a:rPr>
                <a:t>Image courtesy: saypeople.com</a:t>
              </a:r>
              <a:endParaRPr lang="en-US" sz="800" dirty="0">
                <a:solidFill>
                  <a:schemeClr val="bg1"/>
                </a:solidFill>
              </a:endParaRPr>
            </a:p>
          </p:txBody>
        </p:sp>
      </p:grpSp>
    </p:spTree>
    <p:extLst>
      <p:ext uri="{BB962C8B-B14F-4D97-AF65-F5344CB8AC3E}">
        <p14:creationId xmlns:p14="http://schemas.microsoft.com/office/powerpoint/2010/main" val="1337909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0" indent="0">
                  <a:buNone/>
                </a:pPr>
                <a:r>
                  <a:rPr lang="en-US" dirty="0" smtClean="0"/>
                  <a:t>Calibration and Validation</a:t>
                </a:r>
              </a:p>
              <a:p>
                <a:pPr marL="457200" lvl="1" indent="-457200"/>
                <a:r>
                  <a:rPr lang="en-US" sz="2400" dirty="0" smtClean="0"/>
                  <a:t>Estimated laser power at objective lens and electrostatic force</a:t>
                </a:r>
              </a:p>
              <a:p>
                <a:pPr marL="457200" lvl="1" indent="-457200"/>
                <a:r>
                  <a:rPr lang="en-US" sz="2400" dirty="0" smtClean="0"/>
                  <a:t>In the configuration </a:t>
                </a:r>
                <a:r>
                  <a:rPr lang="en-US" sz="2400" dirty="0"/>
                  <a:t>with the lower beads separated by </a:t>
                </a:r>
                <a14:m>
                  <m:oMath xmlns:m="http://schemas.openxmlformats.org/officeDocument/2006/math">
                    <m:r>
                      <a:rPr lang="en-US" sz="2400" i="1" dirty="0">
                        <a:latin typeface="Cambria Math" panose="02040503050406030204" pitchFamily="18" charset="0"/>
                      </a:rPr>
                      <m:t>4</m:t>
                    </m:r>
                    <m:r>
                      <a:rPr lang="en-US" sz="2400" i="1" dirty="0">
                        <a:latin typeface="Cambria Math" panose="02040503050406030204" pitchFamily="18" charset="0"/>
                      </a:rPr>
                      <m:t>𝜇</m:t>
                    </m:r>
                    <m:r>
                      <a:rPr lang="en-US" sz="2400" i="1" dirty="0">
                        <a:latin typeface="Cambria Math" panose="02040503050406030204" pitchFamily="18" charset="0"/>
                      </a:rPr>
                      <m:t>𝑚</m:t>
                    </m:r>
                  </m:oMath>
                </a14:m>
                <a:r>
                  <a:rPr lang="en-US" sz="2400" dirty="0"/>
                  <a:t>, only the upper bead can be steered by the laser at </a:t>
                </a:r>
                <a14:m>
                  <m:oMath xmlns:m="http://schemas.openxmlformats.org/officeDocument/2006/math">
                    <m:r>
                      <a:rPr lang="en-US" sz="2400" i="1" dirty="0">
                        <a:latin typeface="Cambria Math" panose="02040503050406030204" pitchFamily="18" charset="0"/>
                      </a:rPr>
                      <m:t>22.4</m:t>
                    </m:r>
                    <m:r>
                      <a:rPr lang="en-US" sz="2400" i="1" dirty="0">
                        <a:latin typeface="Cambria Math" panose="02040503050406030204" pitchFamily="18" charset="0"/>
                      </a:rPr>
                      <m:t>𝜇</m:t>
                    </m:r>
                    <m:r>
                      <a:rPr lang="en-US" sz="2400" i="1" dirty="0">
                        <a:latin typeface="Cambria Math" panose="02040503050406030204" pitchFamily="18" charset="0"/>
                      </a:rPr>
                      <m:t>𝑚</m:t>
                    </m:r>
                    <m:r>
                      <a:rPr lang="en-US" sz="2400" i="1" dirty="0">
                        <a:latin typeface="Cambria Math" panose="02040503050406030204" pitchFamily="18" charset="0"/>
                      </a:rPr>
                      <m:t>/</m:t>
                    </m:r>
                    <m:r>
                      <a:rPr lang="en-US" sz="2400" i="1" dirty="0">
                        <a:latin typeface="Cambria Math" panose="02040503050406030204" pitchFamily="18" charset="0"/>
                      </a:rPr>
                      <m:t>𝑠</m:t>
                    </m:r>
                  </m:oMath>
                </a14:m>
                <a:endParaRPr lang="en-US" sz="2400" dirty="0"/>
              </a:p>
              <a:p>
                <a:endParaRPr lang="en-US" dirty="0" smtClean="0"/>
              </a:p>
              <a:p>
                <a:pPr lvl="1"/>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852" t="-1752" r="-1111"/>
                </a:stretch>
              </a:blipFill>
            </p:spPr>
            <p:txBody>
              <a:bodyPr/>
              <a:lstStyle/>
              <a:p>
                <a:r>
                  <a:rPr lang="en-US">
                    <a:noFill/>
                  </a:rPr>
                  <a:t> </a:t>
                </a:r>
              </a:p>
            </p:txBody>
          </p:sp>
        </mc:Fallback>
      </mc:AlternateContent>
      <p:grpSp>
        <p:nvGrpSpPr>
          <p:cNvPr id="6" name="Group 5"/>
          <p:cNvGrpSpPr/>
          <p:nvPr/>
        </p:nvGrpSpPr>
        <p:grpSpPr>
          <a:xfrm>
            <a:off x="971940" y="3962400"/>
            <a:ext cx="3447660" cy="2827954"/>
            <a:chOff x="2727657" y="2140142"/>
            <a:chExt cx="3182685" cy="2610609"/>
          </a:xfrm>
        </p:grpSpPr>
        <p:cxnSp>
          <p:nvCxnSpPr>
            <p:cNvPr id="7" name="AutoShape 2"/>
            <p:cNvCxnSpPr>
              <a:cxnSpLocks noChangeShapeType="1"/>
            </p:cNvCxnSpPr>
            <p:nvPr/>
          </p:nvCxnSpPr>
          <p:spPr bwMode="auto">
            <a:xfrm flipV="1">
              <a:off x="3386175" y="2140142"/>
              <a:ext cx="0" cy="1723206"/>
            </a:xfrm>
            <a:prstGeom prst="straightConnector1">
              <a:avLst/>
            </a:prstGeom>
            <a:noFill/>
            <a:ln w="1270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cxnSp>
          <p:nvCxnSpPr>
            <p:cNvPr id="8" name="AutoShape 3"/>
            <p:cNvCxnSpPr>
              <a:cxnSpLocks noChangeShapeType="1"/>
            </p:cNvCxnSpPr>
            <p:nvPr/>
          </p:nvCxnSpPr>
          <p:spPr bwMode="auto">
            <a:xfrm>
              <a:off x="3390547" y="3863181"/>
              <a:ext cx="2175685" cy="0"/>
            </a:xfrm>
            <a:prstGeom prst="straightConnector1">
              <a:avLst/>
            </a:prstGeom>
            <a:noFill/>
            <a:ln w="1270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cxnSp>
          <p:nvCxnSpPr>
            <p:cNvPr id="9" name="AutoShape 4"/>
            <p:cNvCxnSpPr>
              <a:cxnSpLocks noChangeShapeType="1"/>
            </p:cNvCxnSpPr>
            <p:nvPr/>
          </p:nvCxnSpPr>
          <p:spPr bwMode="auto">
            <a:xfrm flipH="1">
              <a:off x="2727657" y="3863348"/>
              <a:ext cx="652981" cy="539820"/>
            </a:xfrm>
            <a:prstGeom prst="straightConnector1">
              <a:avLst/>
            </a:prstGeom>
            <a:noFill/>
            <a:ln w="1270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grpSp>
          <p:nvGrpSpPr>
            <p:cNvPr id="10" name="Group 9"/>
            <p:cNvGrpSpPr>
              <a:grpSpLocks/>
            </p:cNvGrpSpPr>
            <p:nvPr/>
          </p:nvGrpSpPr>
          <p:grpSpPr bwMode="auto">
            <a:xfrm>
              <a:off x="3882888" y="2759625"/>
              <a:ext cx="1270280" cy="845155"/>
              <a:chOff x="1889815" y="554408"/>
              <a:chExt cx="1441" cy="1002"/>
            </a:xfrm>
          </p:grpSpPr>
          <p:sp>
            <p:nvSpPr>
              <p:cNvPr id="17" name="Oval 16"/>
              <p:cNvSpPr>
                <a:spLocks noChangeArrowheads="1"/>
              </p:cNvSpPr>
              <p:nvPr/>
            </p:nvSpPr>
            <p:spPr bwMode="auto">
              <a:xfrm>
                <a:off x="1890250" y="554408"/>
                <a:ext cx="505" cy="528"/>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upright="1">
                <a:noAutofit/>
              </a:bodyPr>
              <a:lstStyle/>
              <a:p>
                <a:endParaRPr lang="en-US"/>
              </a:p>
            </p:txBody>
          </p:sp>
          <p:sp>
            <p:nvSpPr>
              <p:cNvPr id="18" name="Oval 17"/>
              <p:cNvSpPr>
                <a:spLocks noChangeArrowheads="1"/>
              </p:cNvSpPr>
              <p:nvPr/>
            </p:nvSpPr>
            <p:spPr bwMode="auto">
              <a:xfrm>
                <a:off x="1890751" y="554882"/>
                <a:ext cx="505" cy="528"/>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upright="1">
                <a:noAutofit/>
              </a:bodyPr>
              <a:lstStyle/>
              <a:p>
                <a:endParaRPr lang="en-US"/>
              </a:p>
            </p:txBody>
          </p:sp>
          <p:sp>
            <p:nvSpPr>
              <p:cNvPr id="19" name="Oval 18"/>
              <p:cNvSpPr>
                <a:spLocks noChangeArrowheads="1"/>
              </p:cNvSpPr>
              <p:nvPr/>
            </p:nvSpPr>
            <p:spPr bwMode="auto">
              <a:xfrm>
                <a:off x="1889815" y="554882"/>
                <a:ext cx="505" cy="528"/>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upright="1">
                <a:noAutofit/>
              </a:bodyPr>
              <a:lstStyle/>
              <a:p>
                <a:endParaRPr lang="en-US"/>
              </a:p>
            </p:txBody>
          </p:sp>
        </p:grpSp>
        <p:sp>
          <p:nvSpPr>
            <p:cNvPr id="11" name="Text Box 15"/>
            <p:cNvSpPr txBox="1"/>
            <p:nvPr/>
          </p:nvSpPr>
          <p:spPr>
            <a:xfrm>
              <a:off x="3501558" y="2209940"/>
              <a:ext cx="2408784" cy="389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dirty="0" smtClean="0">
                  <a:effectLst/>
                  <a:ea typeface="Calibri" panose="020F0502020204030204" pitchFamily="34" charset="0"/>
                  <a:cs typeface="Times New Roman" panose="02020603050405020304" pitchFamily="18" charset="0"/>
                </a:rPr>
                <a:t>Downward Configuration</a:t>
              </a:r>
              <a:endParaRPr lang="en-US" dirty="0">
                <a:effectLst/>
                <a:ea typeface="Calibri" panose="020F0502020204030204" pitchFamily="34" charset="0"/>
                <a:cs typeface="Times New Roman" panose="02020603050405020304" pitchFamily="18" charset="0"/>
              </a:endParaRPr>
            </a:p>
          </p:txBody>
        </p:sp>
        <p:sp>
          <p:nvSpPr>
            <p:cNvPr id="12" name="Text Box 16"/>
            <p:cNvSpPr txBox="1"/>
            <p:nvPr/>
          </p:nvSpPr>
          <p:spPr>
            <a:xfrm>
              <a:off x="3011648" y="2177580"/>
              <a:ext cx="586469" cy="389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ea typeface="Calibri" panose="020F0502020204030204" pitchFamily="34" charset="0"/>
                  <a:cs typeface="Times New Roman" panose="02020603050405020304" pitchFamily="18" charset="0"/>
                </a:rPr>
                <a:t>+Y</a:t>
              </a:r>
            </a:p>
          </p:txBody>
        </p:sp>
        <p:sp>
          <p:nvSpPr>
            <p:cNvPr id="13" name="Text Box 17"/>
            <p:cNvSpPr txBox="1"/>
            <p:nvPr/>
          </p:nvSpPr>
          <p:spPr>
            <a:xfrm>
              <a:off x="5332546" y="3925043"/>
              <a:ext cx="577796" cy="389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dirty="0">
                  <a:effectLst/>
                  <a:ea typeface="Calibri" panose="020F0502020204030204" pitchFamily="34" charset="0"/>
                  <a:cs typeface="Times New Roman" panose="02020603050405020304" pitchFamily="18" charset="0"/>
                </a:rPr>
                <a:t>+X</a:t>
              </a:r>
            </a:p>
          </p:txBody>
        </p:sp>
        <p:sp>
          <p:nvSpPr>
            <p:cNvPr id="14" name="Text Box 18"/>
            <p:cNvSpPr txBox="1"/>
            <p:nvPr/>
          </p:nvSpPr>
          <p:spPr>
            <a:xfrm>
              <a:off x="2746375" y="4360993"/>
              <a:ext cx="644172" cy="389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ea typeface="Calibri" panose="020F0502020204030204" pitchFamily="34" charset="0"/>
                  <a:cs typeface="Times New Roman" panose="02020603050405020304" pitchFamily="18" charset="0"/>
                </a:rPr>
                <a:t>+Z</a:t>
              </a:r>
            </a:p>
          </p:txBody>
        </p:sp>
        <p:sp>
          <p:nvSpPr>
            <p:cNvPr id="15" name="Text Box 25"/>
            <p:cNvSpPr txBox="1"/>
            <p:nvPr/>
          </p:nvSpPr>
          <p:spPr>
            <a:xfrm>
              <a:off x="3821098" y="4260629"/>
              <a:ext cx="1538664" cy="389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dirty="0">
                  <a:effectLst/>
                  <a:ea typeface="Calibri" panose="020F0502020204030204" pitchFamily="34" charset="0"/>
                  <a:cs typeface="Times New Roman" panose="02020603050405020304" pitchFamily="18" charset="0"/>
                </a:rPr>
                <a:t>Laser Direction</a:t>
              </a:r>
            </a:p>
          </p:txBody>
        </p:sp>
        <p:sp>
          <p:nvSpPr>
            <p:cNvPr id="16" name="Up Arrow 15"/>
            <p:cNvSpPr/>
            <p:nvPr/>
          </p:nvSpPr>
          <p:spPr>
            <a:xfrm>
              <a:off x="4396249" y="3865881"/>
              <a:ext cx="321484" cy="390709"/>
            </a:xfrm>
            <a:prstGeom prst="up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5" name="comparision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23696" y="3762792"/>
            <a:ext cx="3923744" cy="2942808"/>
          </a:xfrm>
          <a:prstGeom prst="rect">
            <a:avLst/>
          </a:prstGeom>
        </p:spPr>
      </p:pic>
    </p:spTree>
    <p:extLst>
      <p:ext uri="{BB962C8B-B14F-4D97-AF65-F5344CB8AC3E}">
        <p14:creationId xmlns:p14="http://schemas.microsoft.com/office/powerpoint/2010/main" val="244807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 and Future Work</a:t>
            </a:r>
            <a:endParaRPr lang="en-US" dirty="0" smtClean="0"/>
          </a:p>
        </p:txBody>
      </p:sp>
      <p:sp>
        <p:nvSpPr>
          <p:cNvPr id="3" name="Content Placeholder 2"/>
          <p:cNvSpPr>
            <a:spLocks noGrp="1"/>
          </p:cNvSpPr>
          <p:nvPr>
            <p:ph idx="1"/>
          </p:nvPr>
        </p:nvSpPr>
        <p:spPr/>
        <p:txBody>
          <a:bodyPr>
            <a:normAutofit fontScale="92500" lnSpcReduction="10000"/>
          </a:bodyPr>
          <a:lstStyle/>
          <a:p>
            <a:r>
              <a:rPr lang="en-US" dirty="0"/>
              <a:t>High performance visual </a:t>
            </a:r>
            <a:r>
              <a:rPr lang="en-US" dirty="0" smtClean="0"/>
              <a:t>computing tool </a:t>
            </a:r>
          </a:p>
          <a:p>
            <a:r>
              <a:rPr lang="en-US" dirty="0" smtClean="0"/>
              <a:t>Force calculation using non-negative matrix factorization</a:t>
            </a:r>
            <a:endParaRPr lang="en-US" dirty="0"/>
          </a:p>
          <a:p>
            <a:r>
              <a:rPr lang="en-US" dirty="0" smtClean="0"/>
              <a:t>Shadowing phenomenon</a:t>
            </a:r>
            <a:endParaRPr lang="en-US" dirty="0"/>
          </a:p>
          <a:p>
            <a:r>
              <a:rPr lang="en-US" dirty="0" smtClean="0"/>
              <a:t>66-fold </a:t>
            </a:r>
            <a:r>
              <a:rPr lang="en-US" dirty="0"/>
              <a:t>speed </a:t>
            </a:r>
            <a:r>
              <a:rPr lang="en-US" dirty="0" smtClean="0"/>
              <a:t>up</a:t>
            </a:r>
          </a:p>
          <a:p>
            <a:r>
              <a:rPr lang="en-US" dirty="0" smtClean="0"/>
              <a:t>Calibration and validation</a:t>
            </a:r>
          </a:p>
          <a:p>
            <a:r>
              <a:rPr lang="en-US" dirty="0" smtClean="0"/>
              <a:t>In the future:</a:t>
            </a:r>
          </a:p>
          <a:p>
            <a:pPr lvl="1"/>
            <a:r>
              <a:rPr lang="en-US" dirty="0" smtClean="0"/>
              <a:t>Compute </a:t>
            </a:r>
            <a:r>
              <a:rPr lang="en-US" dirty="0"/>
              <a:t>the force </a:t>
            </a:r>
            <a:r>
              <a:rPr lang="en-US" dirty="0" smtClean="0"/>
              <a:t>on demand</a:t>
            </a:r>
            <a:endParaRPr lang="en-US" dirty="0"/>
          </a:p>
          <a:p>
            <a:pPr lvl="1"/>
            <a:r>
              <a:rPr lang="en-US" dirty="0" smtClean="0"/>
              <a:t>Force </a:t>
            </a:r>
            <a:r>
              <a:rPr lang="en-US" dirty="0"/>
              <a:t>calculation based on </a:t>
            </a:r>
            <a:r>
              <a:rPr lang="en-US" dirty="0" smtClean="0"/>
              <a:t>ray </a:t>
            </a:r>
            <a:r>
              <a:rPr lang="en-US" dirty="0"/>
              <a:t>sampling</a:t>
            </a:r>
          </a:p>
          <a:p>
            <a:pPr marL="0" indent="0">
              <a:buNone/>
            </a:pPr>
            <a:endParaRPr lang="en-US" dirty="0"/>
          </a:p>
        </p:txBody>
      </p:sp>
    </p:spTree>
    <p:extLst>
      <p:ext uri="{BB962C8B-B14F-4D97-AF65-F5344CB8AC3E}">
        <p14:creationId xmlns:p14="http://schemas.microsoft.com/office/powerpoint/2010/main" val="3300757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Work</a:t>
            </a:r>
          </a:p>
        </p:txBody>
      </p:sp>
      <p:sp>
        <p:nvSpPr>
          <p:cNvPr id="3" name="Content Placeholder 2"/>
          <p:cNvSpPr>
            <a:spLocks noGrp="1"/>
          </p:cNvSpPr>
          <p:nvPr>
            <p:ph idx="1"/>
          </p:nvPr>
        </p:nvSpPr>
        <p:spPr/>
        <p:txBody>
          <a:bodyPr>
            <a:normAutofit/>
          </a:bodyPr>
          <a:lstStyle/>
          <a:p>
            <a:r>
              <a:rPr lang="en-US" dirty="0" smtClean="0"/>
              <a:t>Computing </a:t>
            </a:r>
            <a:r>
              <a:rPr lang="en-US" dirty="0"/>
              <a:t>the force over a </a:t>
            </a:r>
            <a:r>
              <a:rPr lang="en-US" dirty="0" smtClean="0"/>
              <a:t>few time </a:t>
            </a:r>
            <a:r>
              <a:rPr lang="en-US" dirty="0"/>
              <a:t>steps by taking account of changes might provide </a:t>
            </a:r>
            <a:r>
              <a:rPr lang="en-US" dirty="0" smtClean="0"/>
              <a:t>further speedup</a:t>
            </a:r>
            <a:endParaRPr lang="en-US" dirty="0"/>
          </a:p>
          <a:p>
            <a:r>
              <a:rPr lang="en-US" dirty="0" smtClean="0"/>
              <a:t>Perform </a:t>
            </a:r>
            <a:r>
              <a:rPr lang="en-US" dirty="0"/>
              <a:t>experimental </a:t>
            </a:r>
            <a:r>
              <a:rPr lang="en-US" dirty="0" smtClean="0"/>
              <a:t>validation</a:t>
            </a:r>
          </a:p>
        </p:txBody>
      </p:sp>
      <p:sp>
        <p:nvSpPr>
          <p:cNvPr id="5" name="Slide Number Placeholder 4"/>
          <p:cNvSpPr>
            <a:spLocks noGrp="1"/>
          </p:cNvSpPr>
          <p:nvPr>
            <p:ph type="sldNum" sz="quarter" idx="12"/>
          </p:nvPr>
        </p:nvSpPr>
        <p:spPr/>
        <p:txBody>
          <a:bodyPr/>
          <a:lstStyle/>
          <a:p>
            <a:fld id="{8943B481-6424-4C66-AFB6-699C3AB310D6}" type="slidenum">
              <a:rPr lang="en-US" smtClean="0"/>
              <a:t>22</a:t>
            </a:fld>
            <a:endParaRPr lang="en-US"/>
          </a:p>
        </p:txBody>
      </p:sp>
    </p:spTree>
    <p:extLst>
      <p:ext uri="{BB962C8B-B14F-4D97-AF65-F5344CB8AC3E}">
        <p14:creationId xmlns:p14="http://schemas.microsoft.com/office/powerpoint/2010/main" val="65436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Acknowledgements</a:t>
            </a:r>
          </a:p>
        </p:txBody>
      </p:sp>
      <p:sp>
        <p:nvSpPr>
          <p:cNvPr id="46083" name="Content Placeholder 2"/>
          <p:cNvSpPr>
            <a:spLocks noGrp="1"/>
          </p:cNvSpPr>
          <p:nvPr>
            <p:ph idx="1"/>
          </p:nvPr>
        </p:nvSpPr>
        <p:spPr/>
        <p:txBody>
          <a:bodyPr>
            <a:normAutofit/>
          </a:bodyPr>
          <a:lstStyle/>
          <a:p>
            <a:r>
              <a:rPr lang="en-US" dirty="0" smtClean="0"/>
              <a:t>National Science Foundation: CMMI 08-35572.</a:t>
            </a:r>
          </a:p>
          <a:p>
            <a:r>
              <a:rPr lang="en-US" dirty="0" smtClean="0"/>
              <a:t>NVIDIA CUDA Center of Excellence Program</a:t>
            </a:r>
          </a:p>
          <a:p>
            <a:r>
              <a:rPr lang="en-US" dirty="0" smtClean="0"/>
              <a:t>Derek Juba, </a:t>
            </a:r>
            <a:r>
              <a:rPr lang="en-US" dirty="0"/>
              <a:t>Cheuk Yiu </a:t>
            </a:r>
            <a:r>
              <a:rPr lang="en-US" dirty="0" smtClean="0"/>
              <a:t>Ip, Rob Patro, </a:t>
            </a:r>
            <a:r>
              <a:rPr lang="en-US" dirty="0" err="1" smtClean="0"/>
              <a:t>Icaro</a:t>
            </a:r>
            <a:r>
              <a:rPr lang="en-US" dirty="0" smtClean="0"/>
              <a:t> da Cunha, Yang Yang, </a:t>
            </a:r>
            <a:r>
              <a:rPr lang="en-US" dirty="0" err="1" smtClean="0"/>
              <a:t>Adil</a:t>
            </a:r>
            <a:r>
              <a:rPr lang="en-US" dirty="0" smtClean="0"/>
              <a:t> </a:t>
            </a:r>
            <a:r>
              <a:rPr lang="en-US" dirty="0" err="1" smtClean="0"/>
              <a:t>Yalcin</a:t>
            </a:r>
            <a:r>
              <a:rPr lang="en-US" dirty="0" smtClean="0"/>
              <a:t>, and the reviewers for refining this paper and presentation</a:t>
            </a:r>
          </a:p>
          <a:p>
            <a:pPr>
              <a:buNone/>
            </a:pPr>
            <a:r>
              <a:rPr lang="en-US" sz="3400" b="1" dirty="0" smtClean="0"/>
              <a:t>            Thank </a:t>
            </a:r>
            <a:r>
              <a:rPr lang="en-US" sz="3400" b="1" dirty="0"/>
              <a:t>you!</a:t>
            </a:r>
            <a:endParaRPr lang="en-US" b="1" dirty="0" smtClean="0"/>
          </a:p>
        </p:txBody>
      </p:sp>
      <p:pic>
        <p:nvPicPr>
          <p:cNvPr id="46084" name="Picture 4"/>
          <p:cNvPicPr>
            <a:picLocks noChangeAspect="1"/>
          </p:cNvPicPr>
          <p:nvPr/>
        </p:nvPicPr>
        <p:blipFill>
          <a:blip r:embed="rId2"/>
          <a:srcRect/>
          <a:stretch>
            <a:fillRect/>
          </a:stretch>
        </p:blipFill>
        <p:spPr bwMode="auto">
          <a:xfrm>
            <a:off x="6908015" y="5005846"/>
            <a:ext cx="1854985" cy="1866159"/>
          </a:xfrm>
          <a:prstGeom prst="rect">
            <a:avLst/>
          </a:prstGeom>
          <a:noFill/>
          <a:ln w="9525">
            <a:noFill/>
            <a:miter lim="800000"/>
            <a:headEnd/>
            <a:tailEnd/>
          </a:ln>
        </p:spPr>
      </p:pic>
      <p:pic>
        <p:nvPicPr>
          <p:cNvPr id="46085" name="Picture 5"/>
          <p:cNvPicPr>
            <a:picLocks noChangeAspect="1"/>
          </p:cNvPicPr>
          <p:nvPr/>
        </p:nvPicPr>
        <p:blipFill>
          <a:blip r:embed="rId3"/>
          <a:srcRect/>
          <a:stretch>
            <a:fillRect/>
          </a:stretch>
        </p:blipFill>
        <p:spPr bwMode="auto">
          <a:xfrm>
            <a:off x="4521473" y="5080393"/>
            <a:ext cx="2184127" cy="1747302"/>
          </a:xfrm>
          <a:prstGeom prst="rect">
            <a:avLst/>
          </a:prstGeom>
          <a:noFill/>
          <a:ln w="9525">
            <a:noFill/>
            <a:miter lim="800000"/>
            <a:headEnd/>
            <a:tailEnd/>
          </a:ln>
        </p:spPr>
      </p:pic>
    </p:spTree>
    <p:extLst>
      <p:ext uri="{BB962C8B-B14F-4D97-AF65-F5344CB8AC3E}">
        <p14:creationId xmlns:p14="http://schemas.microsoft.com/office/powerpoint/2010/main" val="1402565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dirty="0" smtClean="0"/>
              <a:t>Sujal Bista</a:t>
            </a:r>
          </a:p>
          <a:p>
            <a:pPr marL="400050" lvl="2" indent="0">
              <a:buNone/>
            </a:pPr>
            <a:r>
              <a:rPr lang="en-US" sz="2800" i="1" dirty="0">
                <a:hlinkClick r:id="rId2"/>
              </a:rPr>
              <a:t>www.cs.umd.edu</a:t>
            </a:r>
            <a:r>
              <a:rPr lang="en-US" sz="2800" i="1" dirty="0" smtClean="0">
                <a:hlinkClick r:id="rId2"/>
              </a:rPr>
              <a:t>/~sujal/</a:t>
            </a:r>
            <a:endParaRPr lang="en-US" sz="2800" i="1" dirty="0" smtClean="0"/>
          </a:p>
          <a:p>
            <a:r>
              <a:rPr lang="en-US" dirty="0" smtClean="0"/>
              <a:t>GVIL </a:t>
            </a:r>
          </a:p>
          <a:p>
            <a:pPr marL="457200" lvl="1" indent="0">
              <a:buNone/>
            </a:pPr>
            <a:r>
              <a:rPr lang="en-US" i="1" dirty="0" smtClean="0">
                <a:hlinkClick r:id="rId3"/>
              </a:rPr>
              <a:t>www.cs.umd.edu/gvil/</a:t>
            </a:r>
            <a:endParaRPr lang="en-US" i="1" dirty="0" smtClean="0"/>
          </a:p>
          <a:p>
            <a:r>
              <a:rPr lang="en-US" dirty="0" smtClean="0"/>
              <a:t>Maryland Robotic Center</a:t>
            </a:r>
          </a:p>
          <a:p>
            <a:pPr marL="457200" lvl="1" indent="0">
              <a:buNone/>
            </a:pPr>
            <a:r>
              <a:rPr lang="en-US" dirty="0" smtClean="0">
                <a:hlinkClick r:id="rId4"/>
              </a:rPr>
              <a:t>www.robotics.umd.edu</a:t>
            </a:r>
            <a:endParaRPr lang="en-US" dirty="0" smtClean="0"/>
          </a:p>
          <a:p>
            <a:pPr marL="457200" lvl="1" indent="0">
              <a:buNone/>
            </a:pPr>
            <a:endParaRPr lang="en-US" dirty="0" smtClean="0"/>
          </a:p>
          <a:p>
            <a:pPr lvl="1"/>
            <a:endParaRPr lang="en-US" dirty="0" smtClean="0"/>
          </a:p>
          <a:p>
            <a:pPr marL="457200" lvl="1" indent="0">
              <a:buNone/>
            </a:pP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149" y="1981200"/>
            <a:ext cx="338296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8943B481-6424-4C66-AFB6-699C3AB310D6}" type="slidenum">
              <a:rPr lang="en-US" smtClean="0"/>
              <a:t>24</a:t>
            </a:fld>
            <a:endParaRPr lang="en-US"/>
          </a:p>
        </p:txBody>
      </p:sp>
      <p:pic>
        <p:nvPicPr>
          <p:cNvPr id="4" name="Picture 2" descr="C:\Users\sujal\AppData\Local\Microsoft\Windows\Temporary Internet Files\Content.IE5\YU8BFLOL\MC90043485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5240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400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8943B481-6424-4C66-AFB6-699C3AB310D6}" type="slidenum">
              <a:rPr lang="en-US" smtClean="0"/>
              <a:t>25</a:t>
            </a:fld>
            <a:endParaRPr lang="en-US"/>
          </a:p>
        </p:txBody>
      </p:sp>
    </p:spTree>
    <p:extLst>
      <p:ext uri="{BB962C8B-B14F-4D97-AF65-F5344CB8AC3E}">
        <p14:creationId xmlns:p14="http://schemas.microsoft.com/office/powerpoint/2010/main" val="3422958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943B481-6424-4C66-AFB6-699C3AB310D6}" type="slidenum">
              <a:rPr lang="en-US" smtClean="0"/>
              <a:t>26</a:t>
            </a:fld>
            <a:endParaRPr lang="en-US"/>
          </a:p>
        </p:txBody>
      </p:sp>
      <p:grpSp>
        <p:nvGrpSpPr>
          <p:cNvPr id="5" name="Group 4"/>
          <p:cNvGrpSpPr/>
          <p:nvPr/>
        </p:nvGrpSpPr>
        <p:grpSpPr>
          <a:xfrm>
            <a:off x="2226423" y="2045745"/>
            <a:ext cx="5053590" cy="4103370"/>
            <a:chOff x="138955" y="-1"/>
            <a:chExt cx="5054169" cy="4103802"/>
          </a:xfrm>
        </p:grpSpPr>
        <p:grpSp>
          <p:nvGrpSpPr>
            <p:cNvPr id="6" name="Group 5"/>
            <p:cNvGrpSpPr/>
            <p:nvPr/>
          </p:nvGrpSpPr>
          <p:grpSpPr>
            <a:xfrm>
              <a:off x="138955" y="-1"/>
              <a:ext cx="5054169" cy="4103802"/>
              <a:chOff x="138955" y="-1"/>
              <a:chExt cx="5054169" cy="4103802"/>
            </a:xfrm>
          </p:grpSpPr>
          <p:grpSp>
            <p:nvGrpSpPr>
              <p:cNvPr id="8" name="Group 7"/>
              <p:cNvGrpSpPr/>
              <p:nvPr/>
            </p:nvGrpSpPr>
            <p:grpSpPr>
              <a:xfrm>
                <a:off x="138956" y="65836"/>
                <a:ext cx="5054168" cy="4037965"/>
                <a:chOff x="51178" y="0"/>
                <a:chExt cx="5054561" cy="4037965"/>
              </a:xfrm>
            </p:grpSpPr>
            <p:grpSp>
              <p:nvGrpSpPr>
                <p:cNvPr id="26" name="Group 25"/>
                <p:cNvGrpSpPr/>
                <p:nvPr/>
              </p:nvGrpSpPr>
              <p:grpSpPr>
                <a:xfrm>
                  <a:off x="51178" y="0"/>
                  <a:ext cx="5054561" cy="4037965"/>
                  <a:chOff x="-212165" y="0"/>
                  <a:chExt cx="5055136" cy="4037965"/>
                </a:xfrm>
              </p:grpSpPr>
              <p:grpSp>
                <p:nvGrpSpPr>
                  <p:cNvPr id="28" name="Group 27"/>
                  <p:cNvGrpSpPr/>
                  <p:nvPr/>
                </p:nvGrpSpPr>
                <p:grpSpPr>
                  <a:xfrm>
                    <a:off x="-212165" y="0"/>
                    <a:ext cx="5055136" cy="4037965"/>
                    <a:chOff x="-212192" y="0"/>
                    <a:chExt cx="5055763" cy="4038320"/>
                  </a:xfrm>
                </p:grpSpPr>
                <p:sp>
                  <p:nvSpPr>
                    <p:cNvPr id="30" name="Rectangle 29"/>
                    <p:cNvSpPr>
                      <a:spLocks noChangeArrowheads="1"/>
                    </p:cNvSpPr>
                    <p:nvPr/>
                  </p:nvSpPr>
                  <p:spPr bwMode="auto">
                    <a:xfrm>
                      <a:off x="-212192" y="1428052"/>
                      <a:ext cx="5055763" cy="2607956"/>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lstStyle/>
                    <a:p>
                      <a:pPr marL="0" marR="0">
                        <a:lnSpc>
                          <a:spcPct val="115000"/>
                        </a:lnSpc>
                        <a:spcBef>
                          <a:spcPts val="0"/>
                        </a:spcBef>
                        <a:spcAft>
                          <a:spcPts val="1000"/>
                        </a:spcAft>
                      </a:pPr>
                      <a:r>
                        <a:rPr lang="en-US" sz="1100">
                          <a:effectLst/>
                          <a:ea typeface="Times New Roman"/>
                          <a:cs typeface="Times New Roman"/>
                        </a:rPr>
                        <a:t> </a:t>
                      </a:r>
                      <a:endParaRPr lang="en-US" sz="1100">
                        <a:effectLst/>
                        <a:ea typeface="Calibri"/>
                        <a:cs typeface="Times New Roman"/>
                      </a:endParaRPr>
                    </a:p>
                  </p:txBody>
                </p:sp>
                <p:grpSp>
                  <p:nvGrpSpPr>
                    <p:cNvPr id="31" name="Group 30"/>
                    <p:cNvGrpSpPr/>
                    <p:nvPr/>
                  </p:nvGrpSpPr>
                  <p:grpSpPr>
                    <a:xfrm>
                      <a:off x="1002183" y="0"/>
                      <a:ext cx="2355037" cy="4038320"/>
                      <a:chOff x="1002183" y="0"/>
                      <a:chExt cx="2355037" cy="4038320"/>
                    </a:xfrm>
                  </p:grpSpPr>
                  <p:sp>
                    <p:nvSpPr>
                      <p:cNvPr id="32" name="Oval 31"/>
                      <p:cNvSpPr>
                        <a:spLocks noChangeArrowheads="1"/>
                      </p:cNvSpPr>
                      <p:nvPr/>
                    </p:nvSpPr>
                    <p:spPr bwMode="auto">
                      <a:xfrm>
                        <a:off x="1660639" y="1762963"/>
                        <a:ext cx="665480" cy="647065"/>
                      </a:xfrm>
                      <a:prstGeom prst="ellips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path path="circle">
                          <a:fillToRect l="50000" t="50000" r="50000" b="50000"/>
                        </a:path>
                        <a:tileRect/>
                      </a:gradFill>
                      <a:ln>
                        <a:headEnd/>
                        <a:tailEnd/>
                      </a:ln>
                      <a:extLst/>
                    </p:spPr>
                    <p:style>
                      <a:lnRef idx="1">
                        <a:schemeClr val="accent2"/>
                      </a:lnRef>
                      <a:fillRef idx="2">
                        <a:schemeClr val="accent2"/>
                      </a:fillRef>
                      <a:effectRef idx="1">
                        <a:schemeClr val="accent2"/>
                      </a:effectRef>
                      <a:fontRef idx="minor">
                        <a:schemeClr val="dk1"/>
                      </a:fontRef>
                    </p:style>
                    <p:txBody>
                      <a:bodyPr wrap="square" anchor="ctr"/>
                      <a:lstStyle/>
                      <a:p>
                        <a:pPr marL="0" marR="0">
                          <a:lnSpc>
                            <a:spcPct val="115000"/>
                          </a:lnSpc>
                          <a:spcBef>
                            <a:spcPts val="0"/>
                          </a:spcBef>
                          <a:spcAft>
                            <a:spcPts val="1000"/>
                          </a:spcAft>
                        </a:pPr>
                        <a:r>
                          <a:rPr lang="en-US" sz="1100">
                            <a:effectLst/>
                            <a:ea typeface="Times New Roman"/>
                            <a:cs typeface="Times New Roman"/>
                          </a:rPr>
                          <a:t> </a:t>
                        </a:r>
                        <a:endParaRPr lang="en-US" sz="1100">
                          <a:effectLst/>
                          <a:ea typeface="Calibri"/>
                          <a:cs typeface="Times New Roman"/>
                        </a:endParaRPr>
                      </a:p>
                    </p:txBody>
                  </p:sp>
                  <p:grpSp>
                    <p:nvGrpSpPr>
                      <p:cNvPr id="33" name="Group 32"/>
                      <p:cNvGrpSpPr/>
                      <p:nvPr/>
                    </p:nvGrpSpPr>
                    <p:grpSpPr>
                      <a:xfrm>
                        <a:off x="1002183" y="0"/>
                        <a:ext cx="2355037" cy="4038320"/>
                        <a:chOff x="1002183" y="0"/>
                        <a:chExt cx="2355037" cy="4038320"/>
                      </a:xfrm>
                    </p:grpSpPr>
                    <p:sp>
                      <p:nvSpPr>
                        <p:cNvPr id="34" name="Rectangle 33"/>
                        <p:cNvSpPr>
                          <a:spLocks noChangeArrowheads="1"/>
                        </p:cNvSpPr>
                        <p:nvPr/>
                      </p:nvSpPr>
                      <p:spPr bwMode="auto">
                        <a:xfrm>
                          <a:off x="1082650" y="782726"/>
                          <a:ext cx="2274570" cy="457200"/>
                        </a:xfrm>
                        <a:prstGeom prst="rect">
                          <a:avLst/>
                        </a:prstGeom>
                        <a:gradFill rotWithShape="0">
                          <a:gsLst>
                            <a:gs pos="0">
                              <a:srgbClr val="33FF33"/>
                            </a:gs>
                            <a:gs pos="50000">
                              <a:srgbClr val="007E00"/>
                            </a:gs>
                            <a:gs pos="100000">
                              <a:srgbClr val="33FF33"/>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grpSp>
                      <p:nvGrpSpPr>
                        <p:cNvPr id="35" name="Group 34"/>
                        <p:cNvGrpSpPr>
                          <a:grpSpLocks/>
                        </p:cNvGrpSpPr>
                        <p:nvPr/>
                      </p:nvGrpSpPr>
                      <p:grpSpPr bwMode="auto">
                        <a:xfrm>
                          <a:off x="1002183" y="0"/>
                          <a:ext cx="2343152" cy="476250"/>
                          <a:chOff x="1002183" y="0"/>
                          <a:chExt cx="1476" cy="300"/>
                        </a:xfrm>
                      </p:grpSpPr>
                      <p:sp>
                        <p:nvSpPr>
                          <p:cNvPr id="55" name="Freeform 54"/>
                          <p:cNvSpPr>
                            <a:spLocks/>
                          </p:cNvSpPr>
                          <p:nvPr/>
                        </p:nvSpPr>
                        <p:spPr bwMode="auto">
                          <a:xfrm>
                            <a:off x="1002246" y="60"/>
                            <a:ext cx="673" cy="240"/>
                          </a:xfrm>
                          <a:custGeom>
                            <a:avLst/>
                            <a:gdLst>
                              <a:gd name="T0" fmla="*/ 0 w 673"/>
                              <a:gd name="T1" fmla="*/ 0 h 240"/>
                              <a:gd name="T2" fmla="*/ 84 w 673"/>
                              <a:gd name="T3" fmla="*/ 6 h 240"/>
                              <a:gd name="T4" fmla="*/ 168 w 673"/>
                              <a:gd name="T5" fmla="*/ 24 h 240"/>
                              <a:gd name="T6" fmla="*/ 237 w 673"/>
                              <a:gd name="T7" fmla="*/ 57 h 240"/>
                              <a:gd name="T8" fmla="*/ 315 w 673"/>
                              <a:gd name="T9" fmla="*/ 114 h 240"/>
                              <a:gd name="T10" fmla="*/ 399 w 673"/>
                              <a:gd name="T11" fmla="*/ 177 h 240"/>
                              <a:gd name="T12" fmla="*/ 486 w 673"/>
                              <a:gd name="T13" fmla="*/ 216 h 240"/>
                              <a:gd name="T14" fmla="*/ 576 w 673"/>
                              <a:gd name="T15" fmla="*/ 230 h 240"/>
                              <a:gd name="T16" fmla="*/ 673 w 673"/>
                              <a:gd name="T17" fmla="*/ 24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3" h="240">
                                <a:moveTo>
                                  <a:pt x="0" y="0"/>
                                </a:moveTo>
                                <a:cubicBezTo>
                                  <a:pt x="14" y="1"/>
                                  <a:pt x="56" y="2"/>
                                  <a:pt x="84" y="6"/>
                                </a:cubicBezTo>
                                <a:cubicBezTo>
                                  <a:pt x="112" y="10"/>
                                  <a:pt x="143" y="16"/>
                                  <a:pt x="168" y="24"/>
                                </a:cubicBezTo>
                                <a:cubicBezTo>
                                  <a:pt x="193" y="32"/>
                                  <a:pt x="213" y="42"/>
                                  <a:pt x="237" y="57"/>
                                </a:cubicBezTo>
                                <a:cubicBezTo>
                                  <a:pt x="261" y="72"/>
                                  <a:pt x="288" y="94"/>
                                  <a:pt x="315" y="114"/>
                                </a:cubicBezTo>
                                <a:cubicBezTo>
                                  <a:pt x="342" y="134"/>
                                  <a:pt x="370" y="160"/>
                                  <a:pt x="399" y="177"/>
                                </a:cubicBezTo>
                                <a:cubicBezTo>
                                  <a:pt x="428" y="194"/>
                                  <a:pt x="457" y="207"/>
                                  <a:pt x="486" y="216"/>
                                </a:cubicBezTo>
                                <a:cubicBezTo>
                                  <a:pt x="515" y="225"/>
                                  <a:pt x="545" y="226"/>
                                  <a:pt x="576" y="230"/>
                                </a:cubicBezTo>
                                <a:cubicBezTo>
                                  <a:pt x="607" y="234"/>
                                  <a:pt x="653" y="238"/>
                                  <a:pt x="673" y="24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sp>
                        <p:nvSpPr>
                          <p:cNvPr id="56" name="Freeform 55"/>
                          <p:cNvSpPr>
                            <a:spLocks/>
                          </p:cNvSpPr>
                          <p:nvPr/>
                        </p:nvSpPr>
                        <p:spPr bwMode="auto">
                          <a:xfrm>
                            <a:off x="1002921" y="60"/>
                            <a:ext cx="676" cy="240"/>
                          </a:xfrm>
                          <a:custGeom>
                            <a:avLst/>
                            <a:gdLst>
                              <a:gd name="T0" fmla="*/ 676 w 676"/>
                              <a:gd name="T1" fmla="*/ 0 h 240"/>
                              <a:gd name="T2" fmla="*/ 592 w 676"/>
                              <a:gd name="T3" fmla="*/ 6 h 240"/>
                              <a:gd name="T4" fmla="*/ 508 w 676"/>
                              <a:gd name="T5" fmla="*/ 24 h 240"/>
                              <a:gd name="T6" fmla="*/ 439 w 676"/>
                              <a:gd name="T7" fmla="*/ 57 h 240"/>
                              <a:gd name="T8" fmla="*/ 361 w 676"/>
                              <a:gd name="T9" fmla="*/ 114 h 240"/>
                              <a:gd name="T10" fmla="*/ 277 w 676"/>
                              <a:gd name="T11" fmla="*/ 177 h 240"/>
                              <a:gd name="T12" fmla="*/ 190 w 676"/>
                              <a:gd name="T13" fmla="*/ 216 h 240"/>
                              <a:gd name="T14" fmla="*/ 100 w 676"/>
                              <a:gd name="T15" fmla="*/ 230 h 240"/>
                              <a:gd name="T16" fmla="*/ 0 w 676"/>
                              <a:gd name="T17" fmla="*/ 24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6" h="240">
                                <a:moveTo>
                                  <a:pt x="676" y="0"/>
                                </a:moveTo>
                                <a:cubicBezTo>
                                  <a:pt x="662" y="1"/>
                                  <a:pt x="620" y="2"/>
                                  <a:pt x="592" y="6"/>
                                </a:cubicBezTo>
                                <a:cubicBezTo>
                                  <a:pt x="564" y="10"/>
                                  <a:pt x="533" y="16"/>
                                  <a:pt x="508" y="24"/>
                                </a:cubicBezTo>
                                <a:cubicBezTo>
                                  <a:pt x="483" y="32"/>
                                  <a:pt x="463" y="42"/>
                                  <a:pt x="439" y="57"/>
                                </a:cubicBezTo>
                                <a:cubicBezTo>
                                  <a:pt x="415" y="72"/>
                                  <a:pt x="388" y="94"/>
                                  <a:pt x="361" y="114"/>
                                </a:cubicBezTo>
                                <a:cubicBezTo>
                                  <a:pt x="334" y="134"/>
                                  <a:pt x="306" y="160"/>
                                  <a:pt x="277" y="177"/>
                                </a:cubicBezTo>
                                <a:cubicBezTo>
                                  <a:pt x="248" y="194"/>
                                  <a:pt x="219" y="207"/>
                                  <a:pt x="190" y="216"/>
                                </a:cubicBezTo>
                                <a:cubicBezTo>
                                  <a:pt x="161" y="225"/>
                                  <a:pt x="132" y="226"/>
                                  <a:pt x="100" y="230"/>
                                </a:cubicBezTo>
                                <a:cubicBezTo>
                                  <a:pt x="68" y="234"/>
                                  <a:pt x="21" y="238"/>
                                  <a:pt x="0" y="24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cxnSp>
                        <p:nvCxnSpPr>
                          <p:cNvPr id="57" name="Line 45"/>
                          <p:cNvCxnSpPr/>
                          <p:nvPr/>
                        </p:nvCxnSpPr>
                        <p:spPr bwMode="auto">
                          <a:xfrm>
                            <a:off x="1002183" y="0"/>
                            <a:ext cx="14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35"/>
                        <p:cNvGrpSpPr/>
                        <p:nvPr/>
                      </p:nvGrpSpPr>
                      <p:grpSpPr>
                        <a:xfrm>
                          <a:off x="1265530" y="21945"/>
                          <a:ext cx="1635557" cy="4016375"/>
                          <a:chOff x="1265530" y="21945"/>
                          <a:chExt cx="1635557" cy="4016375"/>
                        </a:xfrm>
                      </p:grpSpPr>
                      <p:cxnSp>
                        <p:nvCxnSpPr>
                          <p:cNvPr id="37" name="Line 36"/>
                          <p:cNvCxnSpPr/>
                          <p:nvPr/>
                        </p:nvCxnSpPr>
                        <p:spPr bwMode="auto">
                          <a:xfrm>
                            <a:off x="2172615" y="21945"/>
                            <a:ext cx="0" cy="4016375"/>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Line 37"/>
                          <p:cNvCxnSpPr/>
                          <p:nvPr/>
                        </p:nvCxnSpPr>
                        <p:spPr bwMode="auto">
                          <a:xfrm>
                            <a:off x="1660551" y="2018995"/>
                            <a:ext cx="517525" cy="14795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p:cNvGrpSpPr/>
                          <p:nvPr/>
                        </p:nvGrpSpPr>
                        <p:grpSpPr>
                          <a:xfrm>
                            <a:off x="1265530" y="504749"/>
                            <a:ext cx="1635557" cy="2663266"/>
                            <a:chOff x="1265530" y="504749"/>
                            <a:chExt cx="1635557" cy="2663266"/>
                          </a:xfrm>
                        </p:grpSpPr>
                        <p:cxnSp>
                          <p:nvCxnSpPr>
                            <p:cNvPr id="40" name="Line 40"/>
                            <p:cNvCxnSpPr/>
                            <p:nvPr/>
                          </p:nvCxnSpPr>
                          <p:spPr bwMode="auto">
                            <a:xfrm flipH="1">
                              <a:off x="1872692" y="2070201"/>
                              <a:ext cx="111125" cy="114300"/>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Line 41"/>
                            <p:cNvCxnSpPr/>
                            <p:nvPr/>
                          </p:nvCxnSpPr>
                          <p:spPr bwMode="auto">
                            <a:xfrm>
                              <a:off x="1989735" y="2070201"/>
                              <a:ext cx="596900" cy="193675"/>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41"/>
                            <p:cNvGrpSpPr/>
                            <p:nvPr/>
                          </p:nvGrpSpPr>
                          <p:grpSpPr>
                            <a:xfrm>
                              <a:off x="1265530" y="504749"/>
                              <a:ext cx="1635557" cy="2663266"/>
                              <a:chOff x="1265530" y="504749"/>
                              <a:chExt cx="1635557" cy="2663266"/>
                            </a:xfrm>
                          </p:grpSpPr>
                          <p:cxnSp>
                            <p:nvCxnSpPr>
                              <p:cNvPr id="45" name="Line 27"/>
                              <p:cNvCxnSpPr/>
                              <p:nvPr/>
                            </p:nvCxnSpPr>
                            <p:spPr bwMode="auto">
                              <a:xfrm flipH="1">
                                <a:off x="1477671" y="782726"/>
                                <a:ext cx="0" cy="59055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Line 28"/>
                              <p:cNvCxnSpPr/>
                              <p:nvPr/>
                            </p:nvCxnSpPr>
                            <p:spPr bwMode="auto">
                              <a:xfrm>
                                <a:off x="1477671" y="1521561"/>
                                <a:ext cx="185750" cy="495909"/>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Line 30"/>
                              <p:cNvCxnSpPr/>
                              <p:nvPr/>
                            </p:nvCxnSpPr>
                            <p:spPr bwMode="auto">
                              <a:xfrm>
                                <a:off x="2062887" y="2399385"/>
                                <a:ext cx="838200" cy="180975"/>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Line 31"/>
                              <p:cNvCxnSpPr/>
                              <p:nvPr/>
                            </p:nvCxnSpPr>
                            <p:spPr bwMode="auto">
                              <a:xfrm>
                                <a:off x="2121409" y="790041"/>
                                <a:ext cx="0" cy="561975"/>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Line 32"/>
                              <p:cNvCxnSpPr/>
                              <p:nvPr/>
                            </p:nvCxnSpPr>
                            <p:spPr bwMode="auto">
                              <a:xfrm>
                                <a:off x="2121409" y="1521561"/>
                                <a:ext cx="6883" cy="284556"/>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Line 34"/>
                              <p:cNvCxnSpPr/>
                              <p:nvPr/>
                            </p:nvCxnSpPr>
                            <p:spPr bwMode="auto">
                              <a:xfrm flipH="1">
                                <a:off x="1265530" y="2377440"/>
                                <a:ext cx="622300" cy="790575"/>
                              </a:xfrm>
                              <a:prstGeom prst="line">
                                <a:avLst/>
                              </a:prstGeom>
                              <a:noFill/>
                              <a:ln w="38100">
                                <a:solidFill>
                                  <a:srgbClr val="0099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Line 38"/>
                              <p:cNvCxnSpPr/>
                              <p:nvPr/>
                            </p:nvCxnSpPr>
                            <p:spPr bwMode="auto">
                              <a:xfrm>
                                <a:off x="1660551" y="2018995"/>
                                <a:ext cx="400050" cy="38100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Line 39"/>
                              <p:cNvCxnSpPr/>
                              <p:nvPr/>
                            </p:nvCxnSpPr>
                            <p:spPr bwMode="auto">
                              <a:xfrm flipH="1">
                                <a:off x="1880007" y="1792224"/>
                                <a:ext cx="244475" cy="612775"/>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Line 50"/>
                              <p:cNvCxnSpPr/>
                              <p:nvPr/>
                            </p:nvCxnSpPr>
                            <p:spPr bwMode="auto">
                              <a:xfrm>
                                <a:off x="1477671" y="504749"/>
                                <a:ext cx="0" cy="28575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Line 51"/>
                              <p:cNvCxnSpPr/>
                              <p:nvPr/>
                            </p:nvCxnSpPr>
                            <p:spPr bwMode="auto">
                              <a:xfrm>
                                <a:off x="2121409" y="534009"/>
                                <a:ext cx="0" cy="257175"/>
                              </a:xfrm>
                              <a:prstGeom prst="line">
                                <a:avLst/>
                              </a:prstGeom>
                              <a:noFill/>
                              <a:ln w="38100">
                                <a:solidFill>
                                  <a:srgbClr val="0099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 name="Line 53"/>
                            <p:cNvCxnSpPr/>
                            <p:nvPr/>
                          </p:nvCxnSpPr>
                          <p:spPr bwMode="auto">
                            <a:xfrm>
                              <a:off x="1982420" y="2070201"/>
                              <a:ext cx="501650" cy="295275"/>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 Box 56"/>
                            <p:cNvSpPr txBox="1">
                              <a:spLocks noChangeArrowheads="1"/>
                            </p:cNvSpPr>
                            <p:nvPr/>
                          </p:nvSpPr>
                          <p:spPr bwMode="auto">
                            <a:xfrm>
                              <a:off x="2538375" y="2223821"/>
                              <a:ext cx="264828" cy="41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grpSp>
                    </p:grpSp>
                  </p:grpSp>
                </p:grpSp>
              </p:grpSp>
              <p:sp>
                <p:nvSpPr>
                  <p:cNvPr id="29" name="Oval 28"/>
                  <p:cNvSpPr/>
                  <p:nvPr/>
                </p:nvSpPr>
                <p:spPr>
                  <a:xfrm>
                    <a:off x="841248" y="1353312"/>
                    <a:ext cx="2596896" cy="168116"/>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7" name="Oval 26"/>
                <p:cNvSpPr/>
                <p:nvPr/>
              </p:nvSpPr>
              <p:spPr>
                <a:xfrm flipH="1" flipV="1">
                  <a:off x="2421331" y="3452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 name="Group 8"/>
              <p:cNvGrpSpPr/>
              <p:nvPr/>
            </p:nvGrpSpPr>
            <p:grpSpPr>
              <a:xfrm>
                <a:off x="138955" y="-1"/>
                <a:ext cx="5054166" cy="4084525"/>
                <a:chOff x="138961" y="-1"/>
                <a:chExt cx="5054396" cy="4084525"/>
              </a:xfrm>
            </p:grpSpPr>
            <p:sp>
              <p:nvSpPr>
                <p:cNvPr id="10" name="Text Box 57"/>
                <p:cNvSpPr txBox="1">
                  <a:spLocks noChangeArrowheads="1"/>
                </p:cNvSpPr>
                <p:nvPr/>
              </p:nvSpPr>
              <p:spPr bwMode="auto">
                <a:xfrm>
                  <a:off x="2754209" y="3504359"/>
                  <a:ext cx="2439148" cy="580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200" kern="1200">
                      <a:effectLst/>
                      <a:latin typeface="Calibri"/>
                      <a:ea typeface="Times New Roman"/>
                    </a:rPr>
                    <a:t>As a result of optical forces glass sphere moves towards focal point </a:t>
                  </a:r>
                  <a:r>
                    <a:rPr lang="en-US" sz="1200" i="1" kern="1200">
                      <a:effectLst/>
                      <a:latin typeface="Calibri"/>
                      <a:ea typeface="Times New Roman"/>
                    </a:rPr>
                    <a:t>C</a:t>
                  </a:r>
                  <a:endParaRPr lang="en-US" sz="1200">
                    <a:effectLst/>
                    <a:latin typeface="Times New Roman"/>
                    <a:ea typeface="Times New Roman"/>
                  </a:endParaRPr>
                </a:p>
              </p:txBody>
            </p:sp>
            <p:grpSp>
              <p:nvGrpSpPr>
                <p:cNvPr id="11" name="Group 10"/>
                <p:cNvGrpSpPr/>
                <p:nvPr/>
              </p:nvGrpSpPr>
              <p:grpSpPr>
                <a:xfrm>
                  <a:off x="138961" y="-1"/>
                  <a:ext cx="5054396" cy="3756904"/>
                  <a:chOff x="138961" y="-1"/>
                  <a:chExt cx="5054396" cy="3756904"/>
                </a:xfrm>
              </p:grpSpPr>
              <p:sp>
                <p:nvSpPr>
                  <p:cNvPr id="12" name="Text Box 52"/>
                  <p:cNvSpPr txBox="1">
                    <a:spLocks noChangeArrowheads="1"/>
                  </p:cNvSpPr>
                  <p:nvPr/>
                </p:nvSpPr>
                <p:spPr bwMode="auto">
                  <a:xfrm>
                    <a:off x="626850" y="353258"/>
                    <a:ext cx="1294368" cy="4730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200" kern="1200" dirty="0">
                        <a:solidFill>
                          <a:srgbClr val="000000"/>
                        </a:solidFill>
                        <a:effectLst/>
                        <a:latin typeface="Calibri"/>
                        <a:ea typeface="Times New Roman"/>
                      </a:rPr>
                      <a:t>Incoming laser beam</a:t>
                    </a:r>
                    <a:endParaRPr lang="en-US" sz="1200" dirty="0">
                      <a:effectLst/>
                      <a:latin typeface="Times New Roman"/>
                      <a:ea typeface="Times New Roman"/>
                    </a:endParaRPr>
                  </a:p>
                </p:txBody>
              </p:sp>
              <p:sp>
                <p:nvSpPr>
                  <p:cNvPr id="13" name="Text Box 18"/>
                  <p:cNvSpPr txBox="1">
                    <a:spLocks noChangeArrowheads="1"/>
                  </p:cNvSpPr>
                  <p:nvPr/>
                </p:nvSpPr>
                <p:spPr bwMode="auto">
                  <a:xfrm>
                    <a:off x="2285430" y="3396733"/>
                    <a:ext cx="272414" cy="287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200" i="1" kern="1200">
                        <a:solidFill>
                          <a:srgbClr val="000000"/>
                        </a:solidFill>
                        <a:effectLst/>
                        <a:latin typeface="Calibri"/>
                        <a:ea typeface="Times New Roman"/>
                      </a:rPr>
                      <a:t>C</a:t>
                    </a:r>
                    <a:endParaRPr lang="en-US" sz="1200">
                      <a:effectLst/>
                      <a:latin typeface="Times New Roman"/>
                      <a:ea typeface="Times New Roman"/>
                    </a:endParaRPr>
                  </a:p>
                </p:txBody>
              </p:sp>
              <p:grpSp>
                <p:nvGrpSpPr>
                  <p:cNvPr id="14" name="Group 13"/>
                  <p:cNvGrpSpPr/>
                  <p:nvPr/>
                </p:nvGrpSpPr>
                <p:grpSpPr>
                  <a:xfrm>
                    <a:off x="138961" y="-1"/>
                    <a:ext cx="5054396" cy="3756904"/>
                    <a:chOff x="-7343" y="-1"/>
                    <a:chExt cx="5054396" cy="3756904"/>
                  </a:xfrm>
                </p:grpSpPr>
                <p:sp>
                  <p:nvSpPr>
                    <p:cNvPr id="15" name="Text Box 47"/>
                    <p:cNvSpPr txBox="1">
                      <a:spLocks noChangeArrowheads="1"/>
                    </p:cNvSpPr>
                    <p:nvPr/>
                  </p:nvSpPr>
                  <p:spPr bwMode="auto">
                    <a:xfrm>
                      <a:off x="3560803" y="-1"/>
                      <a:ext cx="1486249" cy="6437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200" kern="1200" dirty="0">
                          <a:solidFill>
                            <a:srgbClr val="000000"/>
                          </a:solidFill>
                          <a:effectLst/>
                          <a:latin typeface="Calibri"/>
                          <a:ea typeface="Times New Roman"/>
                        </a:rPr>
                        <a:t>Gaussian intensity profile of laser beam</a:t>
                      </a:r>
                      <a:endParaRPr lang="en-US" sz="1200" dirty="0">
                        <a:effectLst/>
                        <a:latin typeface="Times New Roman"/>
                        <a:ea typeface="Times New Roman"/>
                      </a:endParaRPr>
                    </a:p>
                  </p:txBody>
                </p:sp>
                <p:sp>
                  <p:nvSpPr>
                    <p:cNvPr id="16" name="Text Box 12"/>
                    <p:cNvSpPr txBox="1">
                      <a:spLocks noChangeArrowheads="1"/>
                    </p:cNvSpPr>
                    <p:nvPr/>
                  </p:nvSpPr>
                  <p:spPr bwMode="auto">
                    <a:xfrm>
                      <a:off x="-7343" y="2004021"/>
                      <a:ext cx="1594557" cy="5238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200" kern="1200" dirty="0">
                          <a:solidFill>
                            <a:srgbClr val="000000"/>
                          </a:solidFill>
                          <a:effectLst/>
                          <a:latin typeface="Calibri"/>
                          <a:ea typeface="Times New Roman"/>
                        </a:rPr>
                        <a:t>Glass sphere with refractive index of </a:t>
                      </a:r>
                      <a:r>
                        <a:rPr lang="en-US" sz="1200" i="1" kern="1200" dirty="0">
                          <a:solidFill>
                            <a:srgbClr val="000000"/>
                          </a:solidFill>
                          <a:effectLst/>
                          <a:latin typeface="Calibri"/>
                          <a:ea typeface="Times New Roman"/>
                        </a:rPr>
                        <a:t>n</a:t>
                      </a:r>
                      <a:r>
                        <a:rPr lang="en-US" sz="1200" i="1" kern="1200" baseline="-25000" dirty="0">
                          <a:solidFill>
                            <a:srgbClr val="000000"/>
                          </a:solidFill>
                          <a:effectLst/>
                          <a:latin typeface="Calibri"/>
                          <a:ea typeface="Times New Roman"/>
                        </a:rPr>
                        <a:t>1</a:t>
                      </a:r>
                      <a:endParaRPr lang="en-US" sz="1200" dirty="0">
                        <a:effectLst/>
                        <a:latin typeface="Times New Roman"/>
                        <a:ea typeface="Times New Roman"/>
                      </a:endParaRPr>
                    </a:p>
                  </p:txBody>
                </p:sp>
                <p:sp>
                  <p:nvSpPr>
                    <p:cNvPr id="17" name="Text Box 49"/>
                    <p:cNvSpPr txBox="1">
                      <a:spLocks noChangeArrowheads="1"/>
                    </p:cNvSpPr>
                    <p:nvPr/>
                  </p:nvSpPr>
                  <p:spPr bwMode="auto">
                    <a:xfrm>
                      <a:off x="277883" y="3233029"/>
                      <a:ext cx="1914524" cy="5238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fontAlgn="base">
                        <a:spcBef>
                          <a:spcPts val="0"/>
                        </a:spcBef>
                        <a:spcAft>
                          <a:spcPts val="0"/>
                        </a:spcAft>
                      </a:pPr>
                      <a:r>
                        <a:rPr lang="en-US" sz="1200" kern="1200" dirty="0">
                          <a:solidFill>
                            <a:srgbClr val="000000"/>
                          </a:solidFill>
                          <a:effectLst/>
                          <a:latin typeface="Calibri"/>
                          <a:ea typeface="Times New Roman"/>
                        </a:rPr>
                        <a:t>Fluidic medium with refractive index of </a:t>
                      </a:r>
                      <a:r>
                        <a:rPr lang="en-US" sz="1200" i="1" kern="1200" dirty="0">
                          <a:solidFill>
                            <a:srgbClr val="000000"/>
                          </a:solidFill>
                          <a:effectLst/>
                          <a:latin typeface="Calibri"/>
                          <a:ea typeface="Times New Roman"/>
                        </a:rPr>
                        <a:t>n</a:t>
                      </a:r>
                      <a:r>
                        <a:rPr lang="en-US" sz="1200" i="1" kern="1200" baseline="-25000" dirty="0">
                          <a:solidFill>
                            <a:srgbClr val="000000"/>
                          </a:solidFill>
                          <a:effectLst/>
                          <a:latin typeface="Calibri"/>
                          <a:ea typeface="Times New Roman"/>
                        </a:rPr>
                        <a:t>2</a:t>
                      </a:r>
                      <a:endParaRPr lang="en-US" sz="1200" dirty="0">
                        <a:effectLst/>
                        <a:latin typeface="Times New Roman"/>
                        <a:ea typeface="Times New Roman"/>
                      </a:endParaRPr>
                    </a:p>
                  </p:txBody>
                </p:sp>
                <p:sp>
                  <p:nvSpPr>
                    <p:cNvPr id="18" name="Text Box 46"/>
                    <p:cNvSpPr txBox="1">
                      <a:spLocks noChangeArrowheads="1"/>
                    </p:cNvSpPr>
                    <p:nvPr/>
                  </p:nvSpPr>
                  <p:spPr bwMode="auto">
                    <a:xfrm>
                      <a:off x="3788337" y="1206900"/>
                      <a:ext cx="1081901" cy="287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200" kern="1200" dirty="0">
                          <a:solidFill>
                            <a:srgbClr val="000000"/>
                          </a:solidFill>
                          <a:effectLst/>
                          <a:latin typeface="Calibri"/>
                          <a:ea typeface="Times New Roman"/>
                        </a:rPr>
                        <a:t>Focusing Lens</a:t>
                      </a:r>
                      <a:endParaRPr lang="en-US" sz="1200" dirty="0">
                        <a:effectLst/>
                        <a:latin typeface="Times New Roman"/>
                        <a:ea typeface="Times New Roman"/>
                      </a:endParaRPr>
                    </a:p>
                  </p:txBody>
                </p:sp>
                <p:sp>
                  <p:nvSpPr>
                    <p:cNvPr id="19" name="Text Box 16"/>
                    <p:cNvSpPr txBox="1">
                      <a:spLocks noChangeArrowheads="1"/>
                    </p:cNvSpPr>
                    <p:nvPr/>
                  </p:nvSpPr>
                  <p:spPr bwMode="auto">
                    <a:xfrm>
                      <a:off x="2522814" y="2718584"/>
                      <a:ext cx="2524239" cy="7996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200" i="1" kern="1200">
                          <a:effectLst/>
                          <a:latin typeface="Calibri"/>
                          <a:ea typeface="Times New Roman"/>
                        </a:rPr>
                        <a:t>F</a:t>
                      </a:r>
                      <a:r>
                        <a:rPr lang="en-US" sz="1200" kern="1200" baseline="-25000">
                          <a:effectLst/>
                          <a:latin typeface="Calibri"/>
                          <a:ea typeface="Times New Roman"/>
                        </a:rPr>
                        <a:t>1</a:t>
                      </a:r>
                      <a:r>
                        <a:rPr lang="en-US" sz="1200" kern="1200">
                          <a:effectLst/>
                          <a:latin typeface="Calibri"/>
                          <a:ea typeface="Times New Roman"/>
                        </a:rPr>
                        <a:t>: Force due to ray 1</a:t>
                      </a:r>
                      <a:endParaRPr lang="en-US" sz="1200">
                        <a:effectLst/>
                        <a:latin typeface="Times New Roman"/>
                        <a:ea typeface="Times New Roman"/>
                      </a:endParaRPr>
                    </a:p>
                    <a:p>
                      <a:pPr marL="0" marR="0" fontAlgn="base">
                        <a:spcBef>
                          <a:spcPts val="0"/>
                        </a:spcBef>
                        <a:spcAft>
                          <a:spcPts val="0"/>
                        </a:spcAft>
                      </a:pPr>
                      <a:r>
                        <a:rPr lang="en-US" sz="1200" i="1" kern="1200">
                          <a:effectLst/>
                          <a:latin typeface="Calibri"/>
                          <a:ea typeface="Times New Roman"/>
                        </a:rPr>
                        <a:t>F</a:t>
                      </a:r>
                      <a:r>
                        <a:rPr lang="en-US" sz="1200" kern="1200" baseline="-25000">
                          <a:effectLst/>
                          <a:latin typeface="Calibri"/>
                          <a:ea typeface="Times New Roman"/>
                        </a:rPr>
                        <a:t>2</a:t>
                      </a:r>
                      <a:r>
                        <a:rPr lang="en-US" sz="1200" kern="1200">
                          <a:effectLst/>
                          <a:latin typeface="Calibri"/>
                          <a:ea typeface="Times New Roman"/>
                        </a:rPr>
                        <a:t>: Force due to ray 2</a:t>
                      </a:r>
                      <a:endParaRPr lang="en-US" sz="1200">
                        <a:effectLst/>
                        <a:latin typeface="Times New Roman"/>
                        <a:ea typeface="Times New Roman"/>
                      </a:endParaRPr>
                    </a:p>
                    <a:p>
                      <a:pPr marL="0" marR="0" fontAlgn="base">
                        <a:spcBef>
                          <a:spcPts val="0"/>
                        </a:spcBef>
                        <a:spcAft>
                          <a:spcPts val="0"/>
                        </a:spcAft>
                      </a:pPr>
                      <a:r>
                        <a:rPr lang="en-US" sz="1200" i="1" kern="1200">
                          <a:effectLst/>
                          <a:latin typeface="Calibri"/>
                          <a:ea typeface="Times New Roman"/>
                        </a:rPr>
                        <a:t>F</a:t>
                      </a:r>
                      <a:r>
                        <a:rPr lang="en-US" sz="1200" kern="1200" baseline="-25000">
                          <a:effectLst/>
                          <a:latin typeface="Calibri"/>
                          <a:ea typeface="Times New Roman"/>
                        </a:rPr>
                        <a:t>n</a:t>
                      </a:r>
                      <a:r>
                        <a:rPr lang="en-US" sz="1200" kern="1200">
                          <a:effectLst/>
                          <a:latin typeface="Calibri"/>
                          <a:ea typeface="Times New Roman"/>
                        </a:rPr>
                        <a:t>: Resultant force due to ray 1 and 2</a:t>
                      </a:r>
                      <a:endParaRPr lang="en-US" sz="1200">
                        <a:effectLst/>
                        <a:latin typeface="Times New Roman"/>
                        <a:ea typeface="Times New Roman"/>
                      </a:endParaRPr>
                    </a:p>
                  </p:txBody>
                </p:sp>
                <p:sp>
                  <p:nvSpPr>
                    <p:cNvPr id="20" name="Text Box 14"/>
                    <p:cNvSpPr txBox="1">
                      <a:spLocks noChangeArrowheads="1"/>
                    </p:cNvSpPr>
                    <p:nvPr/>
                  </p:nvSpPr>
                  <p:spPr bwMode="auto">
                    <a:xfrm>
                      <a:off x="2332510" y="1587264"/>
                      <a:ext cx="526414" cy="287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200" kern="1200">
                          <a:solidFill>
                            <a:srgbClr val="000000"/>
                          </a:solidFill>
                          <a:effectLst/>
                          <a:latin typeface="Calibri"/>
                          <a:ea typeface="Times New Roman"/>
                        </a:rPr>
                        <a:t>Ray 1</a:t>
                      </a:r>
                      <a:endParaRPr lang="en-US" sz="1200">
                        <a:effectLst/>
                        <a:latin typeface="Times New Roman"/>
                        <a:ea typeface="Times New Roman"/>
                      </a:endParaRPr>
                    </a:p>
                  </p:txBody>
                </p:sp>
                <p:sp>
                  <p:nvSpPr>
                    <p:cNvPr id="21" name="Text Box 15"/>
                    <p:cNvSpPr txBox="1">
                      <a:spLocks noChangeArrowheads="1"/>
                    </p:cNvSpPr>
                    <p:nvPr/>
                  </p:nvSpPr>
                  <p:spPr bwMode="auto">
                    <a:xfrm>
                      <a:off x="1287151" y="1587264"/>
                      <a:ext cx="718184" cy="287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fontAlgn="base">
                        <a:spcBef>
                          <a:spcPts val="0"/>
                        </a:spcBef>
                        <a:spcAft>
                          <a:spcPts val="0"/>
                        </a:spcAft>
                      </a:pPr>
                      <a:r>
                        <a:rPr lang="en-US" sz="1200" kern="1200">
                          <a:solidFill>
                            <a:srgbClr val="000000"/>
                          </a:solidFill>
                          <a:effectLst/>
                          <a:latin typeface="Calibri"/>
                          <a:ea typeface="Times New Roman"/>
                        </a:rPr>
                        <a:t>Ray 2</a:t>
                      </a:r>
                      <a:endParaRPr lang="en-US" sz="1200">
                        <a:effectLst/>
                        <a:latin typeface="Times New Roman"/>
                        <a:ea typeface="Times New Roman"/>
                      </a:endParaRPr>
                    </a:p>
                  </p:txBody>
                </p:sp>
                <p:sp>
                  <p:nvSpPr>
                    <p:cNvPr id="22" name="Text Box 48"/>
                    <p:cNvSpPr txBox="1">
                      <a:spLocks noChangeArrowheads="1"/>
                    </p:cNvSpPr>
                    <p:nvPr/>
                  </p:nvSpPr>
                  <p:spPr bwMode="auto">
                    <a:xfrm>
                      <a:off x="4184328" y="1828644"/>
                      <a:ext cx="685910" cy="2770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200" i="1" kern="1200" dirty="0">
                          <a:solidFill>
                            <a:srgbClr val="000000"/>
                          </a:solidFill>
                          <a:effectLst/>
                          <a:latin typeface="Calibri"/>
                          <a:ea typeface="Times New Roman"/>
                        </a:rPr>
                        <a:t>n</a:t>
                      </a:r>
                      <a:r>
                        <a:rPr lang="en-US" sz="1200" i="1" kern="1200" baseline="-25000" dirty="0">
                          <a:solidFill>
                            <a:srgbClr val="000000"/>
                          </a:solidFill>
                          <a:effectLst/>
                          <a:latin typeface="Calibri"/>
                          <a:ea typeface="Times New Roman"/>
                        </a:rPr>
                        <a:t>1</a:t>
                      </a:r>
                      <a:r>
                        <a:rPr lang="en-US" sz="1200" i="1" kern="1200" dirty="0">
                          <a:solidFill>
                            <a:srgbClr val="000000"/>
                          </a:solidFill>
                          <a:effectLst/>
                          <a:latin typeface="Calibri"/>
                          <a:ea typeface="Times New Roman"/>
                        </a:rPr>
                        <a:t> &gt; n</a:t>
                      </a:r>
                      <a:r>
                        <a:rPr lang="en-US" sz="1200" i="1" kern="1200" baseline="-25000" dirty="0">
                          <a:solidFill>
                            <a:srgbClr val="000000"/>
                          </a:solidFill>
                          <a:effectLst/>
                          <a:latin typeface="Calibri"/>
                          <a:ea typeface="Times New Roman"/>
                        </a:rPr>
                        <a:t>2</a:t>
                      </a:r>
                      <a:endParaRPr lang="en-US" sz="1200" dirty="0">
                        <a:effectLst/>
                        <a:latin typeface="Times New Roman"/>
                        <a:ea typeface="Times New Roman"/>
                      </a:endParaRPr>
                    </a:p>
                  </p:txBody>
                </p:sp>
                <p:sp>
                  <p:nvSpPr>
                    <p:cNvPr id="23" name="Text Box 54"/>
                    <p:cNvSpPr txBox="1">
                      <a:spLocks noChangeArrowheads="1"/>
                    </p:cNvSpPr>
                    <p:nvPr/>
                  </p:nvSpPr>
                  <p:spPr bwMode="auto">
                    <a:xfrm>
                      <a:off x="2728280" y="2143105"/>
                      <a:ext cx="314324" cy="3378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200" i="1" kern="1200">
                          <a:solidFill>
                            <a:srgbClr val="000000"/>
                          </a:solidFill>
                          <a:effectLst/>
                          <a:latin typeface="Calibri"/>
                          <a:ea typeface="Times New Roman"/>
                        </a:rPr>
                        <a:t>F</a:t>
                      </a:r>
                      <a:r>
                        <a:rPr lang="en-US" sz="1200" kern="1200" baseline="-25000">
                          <a:solidFill>
                            <a:srgbClr val="000000"/>
                          </a:solidFill>
                          <a:effectLst/>
                          <a:latin typeface="Calibri"/>
                          <a:ea typeface="Times New Roman"/>
                        </a:rPr>
                        <a:t>1</a:t>
                      </a:r>
                      <a:endParaRPr lang="en-US" sz="1200">
                        <a:effectLst/>
                        <a:latin typeface="Times New Roman"/>
                        <a:ea typeface="Times New Roman"/>
                      </a:endParaRPr>
                    </a:p>
                  </p:txBody>
                </p:sp>
                <p:sp>
                  <p:nvSpPr>
                    <p:cNvPr id="24" name="Text Box 56"/>
                    <p:cNvSpPr txBox="1">
                      <a:spLocks noChangeArrowheads="1"/>
                    </p:cNvSpPr>
                    <p:nvPr/>
                  </p:nvSpPr>
                  <p:spPr bwMode="auto">
                    <a:xfrm>
                      <a:off x="2603629" y="2318406"/>
                      <a:ext cx="893201" cy="3378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fontAlgn="base">
                        <a:spcBef>
                          <a:spcPts val="0"/>
                        </a:spcBef>
                        <a:spcAft>
                          <a:spcPts val="0"/>
                        </a:spcAft>
                      </a:pPr>
                      <a:r>
                        <a:rPr lang="en-US" sz="1200" i="1" kern="1200">
                          <a:solidFill>
                            <a:srgbClr val="000000"/>
                          </a:solidFill>
                          <a:effectLst/>
                          <a:latin typeface="Calibri"/>
                          <a:ea typeface="Times New Roman"/>
                        </a:rPr>
                        <a:t>F</a:t>
                      </a:r>
                      <a:r>
                        <a:rPr lang="en-US" sz="1200" kern="1200" baseline="-25000">
                          <a:solidFill>
                            <a:srgbClr val="000000"/>
                          </a:solidFill>
                          <a:effectLst/>
                          <a:latin typeface="Calibri"/>
                          <a:ea typeface="Times New Roman"/>
                        </a:rPr>
                        <a:t>n </a:t>
                      </a:r>
                      <a:r>
                        <a:rPr lang="en-US" sz="1200" kern="1200">
                          <a:solidFill>
                            <a:srgbClr val="000000"/>
                          </a:solidFill>
                          <a:effectLst/>
                          <a:latin typeface="Calibri"/>
                          <a:ea typeface="Times New Roman"/>
                        </a:rPr>
                        <a:t>= </a:t>
                      </a:r>
                      <a:r>
                        <a:rPr lang="en-US" sz="1200" i="1" kern="1200">
                          <a:solidFill>
                            <a:srgbClr val="000000"/>
                          </a:solidFill>
                          <a:effectLst/>
                          <a:latin typeface="Calibri"/>
                          <a:ea typeface="Times New Roman"/>
                        </a:rPr>
                        <a:t>F</a:t>
                      </a:r>
                      <a:r>
                        <a:rPr lang="en-US" sz="1200" kern="1200" baseline="-25000">
                          <a:solidFill>
                            <a:srgbClr val="000000"/>
                          </a:solidFill>
                          <a:effectLst/>
                          <a:latin typeface="Calibri"/>
                          <a:ea typeface="Times New Roman"/>
                        </a:rPr>
                        <a:t>1</a:t>
                      </a:r>
                      <a:r>
                        <a:rPr lang="en-US" sz="1200" kern="1200">
                          <a:solidFill>
                            <a:srgbClr val="000000"/>
                          </a:solidFill>
                          <a:effectLst/>
                          <a:latin typeface="Calibri"/>
                          <a:ea typeface="Times New Roman"/>
                        </a:rPr>
                        <a:t> + </a:t>
                      </a:r>
                      <a:r>
                        <a:rPr lang="en-US" sz="1200" i="1" kern="1200">
                          <a:solidFill>
                            <a:srgbClr val="000000"/>
                          </a:solidFill>
                          <a:effectLst/>
                          <a:latin typeface="Calibri"/>
                          <a:ea typeface="Times New Roman"/>
                        </a:rPr>
                        <a:t>F</a:t>
                      </a:r>
                      <a:r>
                        <a:rPr lang="en-US" sz="1200" kern="1200" baseline="-25000">
                          <a:solidFill>
                            <a:srgbClr val="000000"/>
                          </a:solidFill>
                          <a:effectLst/>
                          <a:latin typeface="Calibri"/>
                          <a:ea typeface="Times New Roman"/>
                        </a:rPr>
                        <a:t>2</a:t>
                      </a:r>
                      <a:endParaRPr lang="en-US" sz="1200">
                        <a:effectLst/>
                        <a:latin typeface="Times New Roman"/>
                        <a:ea typeface="Times New Roman"/>
                      </a:endParaRPr>
                    </a:p>
                  </p:txBody>
                </p:sp>
                <p:sp>
                  <p:nvSpPr>
                    <p:cNvPr id="25" name="Text Box 55"/>
                    <p:cNvSpPr txBox="1">
                      <a:spLocks noChangeArrowheads="1"/>
                    </p:cNvSpPr>
                    <p:nvPr/>
                  </p:nvSpPr>
                  <p:spPr bwMode="auto">
                    <a:xfrm>
                      <a:off x="1879809" y="1930989"/>
                      <a:ext cx="314324" cy="3378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200" i="1" kern="1200">
                          <a:solidFill>
                            <a:srgbClr val="000000"/>
                          </a:solidFill>
                          <a:effectLst/>
                          <a:latin typeface="Calibri"/>
                          <a:ea typeface="Times New Roman"/>
                        </a:rPr>
                        <a:t>F</a:t>
                      </a:r>
                      <a:r>
                        <a:rPr lang="en-US" sz="1200" kern="1200" baseline="-25000">
                          <a:solidFill>
                            <a:srgbClr val="000000"/>
                          </a:solidFill>
                          <a:effectLst/>
                          <a:latin typeface="Calibri"/>
                          <a:ea typeface="Times New Roman"/>
                        </a:rPr>
                        <a:t>2</a:t>
                      </a:r>
                      <a:endParaRPr lang="en-US" sz="1200">
                        <a:effectLst/>
                        <a:latin typeface="Times New Roman"/>
                        <a:ea typeface="Times New Roman"/>
                      </a:endParaRPr>
                    </a:p>
                  </p:txBody>
                </p:sp>
              </p:grpSp>
            </p:grpSp>
          </p:grpSp>
        </p:grpSp>
        <p:cxnSp>
          <p:nvCxnSpPr>
            <p:cNvPr id="7" name="Straight Arrow Connector 6"/>
            <p:cNvCxnSpPr/>
            <p:nvPr/>
          </p:nvCxnSpPr>
          <p:spPr>
            <a:xfrm>
              <a:off x="1521561" y="2179929"/>
              <a:ext cx="474599" cy="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785720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6" name="Content Placeholder 5"/>
          <p:cNvSpPr>
            <a:spLocks noGrp="1"/>
          </p:cNvSpPr>
          <p:nvPr>
            <p:ph idx="1"/>
          </p:nvPr>
        </p:nvSpPr>
        <p:spPr/>
        <p:txBody>
          <a:bodyPr/>
          <a:lstStyle/>
          <a:p>
            <a:endParaRPr lang="en-US" dirty="0"/>
          </a:p>
        </p:txBody>
      </p:sp>
      <p:grpSp>
        <p:nvGrpSpPr>
          <p:cNvPr id="4" name="Group 3"/>
          <p:cNvGrpSpPr/>
          <p:nvPr/>
        </p:nvGrpSpPr>
        <p:grpSpPr>
          <a:xfrm>
            <a:off x="1273493" y="1183639"/>
            <a:ext cx="6194108" cy="5674361"/>
            <a:chOff x="0" y="0"/>
            <a:chExt cx="6597649" cy="636048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40701" y="0"/>
              <a:ext cx="5713095" cy="6320155"/>
            </a:xfrm>
            <a:prstGeom prst="rect">
              <a:avLst/>
            </a:prstGeom>
            <a:noFill/>
            <a:ln>
              <a:noFill/>
            </a:ln>
          </p:spPr>
        </p:pic>
        <p:grpSp>
          <p:nvGrpSpPr>
            <p:cNvPr id="7" name="Group 6"/>
            <p:cNvGrpSpPr/>
            <p:nvPr/>
          </p:nvGrpSpPr>
          <p:grpSpPr>
            <a:xfrm>
              <a:off x="0" y="268626"/>
              <a:ext cx="6597649" cy="6091854"/>
              <a:chOff x="0" y="268623"/>
              <a:chExt cx="6597649" cy="6092188"/>
            </a:xfrm>
          </p:grpSpPr>
          <p:grpSp>
            <p:nvGrpSpPr>
              <p:cNvPr id="8" name="Group 7"/>
              <p:cNvGrpSpPr/>
              <p:nvPr/>
            </p:nvGrpSpPr>
            <p:grpSpPr>
              <a:xfrm>
                <a:off x="0" y="268623"/>
                <a:ext cx="6597649" cy="6092188"/>
                <a:chOff x="0" y="285063"/>
                <a:chExt cx="4975225" cy="4081930"/>
              </a:xfrm>
              <a:noFill/>
            </p:grpSpPr>
            <p:sp>
              <p:nvSpPr>
                <p:cNvPr id="16" name="TextBox 11"/>
                <p:cNvSpPr txBox="1">
                  <a:spLocks noChangeArrowheads="1"/>
                </p:cNvSpPr>
                <p:nvPr/>
              </p:nvSpPr>
              <p:spPr bwMode="auto">
                <a:xfrm>
                  <a:off x="3300987" y="423211"/>
                  <a:ext cx="1252855" cy="235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Sample volume</a:t>
                  </a:r>
                  <a:endParaRPr lang="en-US" sz="1200">
                    <a:effectLst/>
                    <a:latin typeface="Times New Roman"/>
                    <a:ea typeface="Times New Roman"/>
                  </a:endParaRPr>
                </a:p>
              </p:txBody>
            </p:sp>
            <p:sp>
              <p:nvSpPr>
                <p:cNvPr id="17" name="TextBox 12"/>
                <p:cNvSpPr txBox="1">
                  <a:spLocks noChangeArrowheads="1"/>
                </p:cNvSpPr>
                <p:nvPr/>
              </p:nvSpPr>
              <p:spPr bwMode="auto">
                <a:xfrm>
                  <a:off x="1716261" y="285063"/>
                  <a:ext cx="915509" cy="295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Illuminator</a:t>
                  </a:r>
                  <a:endParaRPr lang="en-US" sz="1200">
                    <a:effectLst/>
                    <a:latin typeface="Times New Roman"/>
                    <a:ea typeface="Times New Roman"/>
                  </a:endParaRPr>
                </a:p>
              </p:txBody>
            </p:sp>
            <p:sp>
              <p:nvSpPr>
                <p:cNvPr id="18" name="TextBox 15"/>
                <p:cNvSpPr txBox="1">
                  <a:spLocks noChangeArrowheads="1"/>
                </p:cNvSpPr>
                <p:nvPr/>
              </p:nvSpPr>
              <p:spPr bwMode="auto">
                <a:xfrm>
                  <a:off x="809625" y="3927817"/>
                  <a:ext cx="1241338" cy="295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Wavefront phase</a:t>
                  </a:r>
                  <a:endParaRPr lang="en-US" sz="1200">
                    <a:effectLst/>
                    <a:latin typeface="Times New Roman"/>
                    <a:ea typeface="Times New Roman"/>
                  </a:endParaRPr>
                </a:p>
              </p:txBody>
            </p:sp>
            <p:sp>
              <p:nvSpPr>
                <p:cNvPr id="19" name="TextBox 16"/>
                <p:cNvSpPr txBox="1">
                  <a:spLocks noChangeArrowheads="1"/>
                </p:cNvSpPr>
                <p:nvPr/>
              </p:nvSpPr>
              <p:spPr bwMode="auto">
                <a:xfrm>
                  <a:off x="528292" y="955311"/>
                  <a:ext cx="1490682" cy="3057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Diffraction grating</a:t>
                  </a:r>
                  <a:endParaRPr lang="en-US" sz="1200">
                    <a:effectLst/>
                    <a:latin typeface="Times New Roman"/>
                    <a:ea typeface="Times New Roman"/>
                  </a:endParaRPr>
                </a:p>
              </p:txBody>
            </p:sp>
            <p:sp>
              <p:nvSpPr>
                <p:cNvPr id="20" name="TextBox 17"/>
                <p:cNvSpPr txBox="1">
                  <a:spLocks noChangeArrowheads="1"/>
                </p:cNvSpPr>
                <p:nvPr/>
              </p:nvSpPr>
              <p:spPr bwMode="auto">
                <a:xfrm>
                  <a:off x="3733800" y="915572"/>
                  <a:ext cx="1241425" cy="228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Objective Lens</a:t>
                  </a:r>
                  <a:endParaRPr lang="en-US" sz="1200">
                    <a:effectLst/>
                    <a:latin typeface="Times New Roman"/>
                    <a:ea typeface="Times New Roman"/>
                  </a:endParaRPr>
                </a:p>
              </p:txBody>
            </p:sp>
            <p:sp>
              <p:nvSpPr>
                <p:cNvPr id="21" name="TextBox 18"/>
                <p:cNvSpPr txBox="1">
                  <a:spLocks noChangeArrowheads="1"/>
                </p:cNvSpPr>
                <p:nvPr/>
              </p:nvSpPr>
              <p:spPr bwMode="auto">
                <a:xfrm>
                  <a:off x="3700702" y="1365924"/>
                  <a:ext cx="1066800" cy="1955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Video camera</a:t>
                  </a:r>
                  <a:endParaRPr lang="en-US" sz="1200">
                    <a:effectLst/>
                    <a:latin typeface="Times New Roman"/>
                    <a:ea typeface="Times New Roman"/>
                  </a:endParaRPr>
                </a:p>
              </p:txBody>
            </p:sp>
            <p:sp>
              <p:nvSpPr>
                <p:cNvPr id="22" name="TextBox 21"/>
                <p:cNvSpPr txBox="1">
                  <a:spLocks noChangeArrowheads="1"/>
                </p:cNvSpPr>
                <p:nvPr/>
              </p:nvSpPr>
              <p:spPr bwMode="auto">
                <a:xfrm>
                  <a:off x="0" y="1957865"/>
                  <a:ext cx="809625" cy="500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Laser beam</a:t>
                  </a:r>
                  <a:endParaRPr lang="en-US" sz="1200">
                    <a:effectLst/>
                    <a:latin typeface="Times New Roman"/>
                    <a:ea typeface="Times New Roman"/>
                  </a:endParaRPr>
                </a:p>
              </p:txBody>
            </p:sp>
            <p:sp>
              <p:nvSpPr>
                <p:cNvPr id="23" name="TextBox 15"/>
                <p:cNvSpPr txBox="1">
                  <a:spLocks noChangeArrowheads="1"/>
                </p:cNvSpPr>
                <p:nvPr/>
              </p:nvSpPr>
              <p:spPr bwMode="auto">
                <a:xfrm>
                  <a:off x="2807210" y="4080427"/>
                  <a:ext cx="1903730" cy="2865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kern="1200">
                      <a:solidFill>
                        <a:srgbClr val="000000"/>
                      </a:solidFill>
                      <a:effectLst/>
                      <a:latin typeface="Calibri"/>
                      <a:ea typeface="Times New Roman"/>
                      <a:cs typeface="Times New Roman"/>
                    </a:rPr>
                    <a:t>20×20 array optical traps</a:t>
                  </a:r>
                  <a:endParaRPr lang="en-US" sz="1200">
                    <a:effectLst/>
                    <a:latin typeface="Times New Roman"/>
                    <a:ea typeface="Times New Roman"/>
                  </a:endParaRPr>
                </a:p>
              </p:txBody>
            </p:sp>
          </p:grpSp>
          <p:grpSp>
            <p:nvGrpSpPr>
              <p:cNvPr id="9" name="Group 8"/>
              <p:cNvGrpSpPr/>
              <p:nvPr/>
            </p:nvGrpSpPr>
            <p:grpSpPr>
              <a:xfrm>
                <a:off x="651056" y="464751"/>
                <a:ext cx="4393889" cy="2545689"/>
                <a:chOff x="651054" y="464751"/>
                <a:chExt cx="4394005" cy="2546359"/>
              </a:xfrm>
            </p:grpSpPr>
            <p:cxnSp>
              <p:nvCxnSpPr>
                <p:cNvPr id="10" name="Straight Arrow Connector 9"/>
                <p:cNvCxnSpPr/>
                <p:nvPr/>
              </p:nvCxnSpPr>
              <p:spPr>
                <a:xfrm flipH="1">
                  <a:off x="4060555" y="722327"/>
                  <a:ext cx="381000" cy="2286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34622" y="464751"/>
                  <a:ext cx="22860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170983" y="1551107"/>
                  <a:ext cx="218924" cy="5767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06859" y="1422556"/>
                  <a:ext cx="838200" cy="3032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06859" y="2050725"/>
                  <a:ext cx="762000" cy="6096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51054" y="2578052"/>
                  <a:ext cx="982685" cy="43305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24" name="Slide Number Placeholder 23"/>
          <p:cNvSpPr>
            <a:spLocks noGrp="1"/>
          </p:cNvSpPr>
          <p:nvPr>
            <p:ph type="sldNum" sz="quarter" idx="12"/>
          </p:nvPr>
        </p:nvSpPr>
        <p:spPr/>
        <p:txBody>
          <a:bodyPr/>
          <a:lstStyle/>
          <a:p>
            <a:fld id="{8943B481-6424-4C66-AFB6-699C3AB310D6}" type="slidenum">
              <a:rPr lang="en-US" smtClean="0"/>
              <a:t>27</a:t>
            </a:fld>
            <a:endParaRPr lang="en-US"/>
          </a:p>
        </p:txBody>
      </p:sp>
    </p:spTree>
    <p:extLst>
      <p:ext uri="{BB962C8B-B14F-4D97-AF65-F5344CB8AC3E}">
        <p14:creationId xmlns:p14="http://schemas.microsoft.com/office/powerpoint/2010/main" val="37627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time taken in seconds to compute total force exerted on a single microparticle performed 5000 times</a:t>
            </a:r>
          </a:p>
          <a:p>
            <a:endParaRPr lang="en-US" dirty="0" smtClean="0"/>
          </a:p>
          <a:p>
            <a:endParaRPr lang="en-US" dirty="0" smtClean="0"/>
          </a:p>
          <a:p>
            <a:endParaRPr lang="en-US" dirty="0"/>
          </a:p>
          <a:p>
            <a:endParaRPr lang="en-US" dirty="0" smtClean="0"/>
          </a:p>
          <a:p>
            <a:endParaRPr lang="en-US" dirty="0" smtClean="0"/>
          </a:p>
          <a:p>
            <a:endParaRPr lang="en-US" dirty="0" smtClean="0"/>
          </a:p>
          <a:p>
            <a:pPr marL="857250" lvl="1" indent="-457200"/>
            <a:endParaRPr lang="en-US" dirty="0" smtClean="0"/>
          </a:p>
          <a:p>
            <a:pPr marL="857250" lvl="1" indent="-457200"/>
            <a:r>
              <a:rPr lang="en-US" dirty="0" smtClean="0"/>
              <a:t>GPU-based </a:t>
            </a:r>
            <a:r>
              <a:rPr lang="en-US" dirty="0"/>
              <a:t>force calculation is about a </a:t>
            </a:r>
            <a:r>
              <a:rPr lang="en-US" dirty="0">
                <a:solidFill>
                  <a:srgbClr val="0070C0"/>
                </a:solidFill>
              </a:rPr>
              <a:t>34</a:t>
            </a:r>
            <a:r>
              <a:rPr lang="en-US" dirty="0"/>
              <a:t> times </a:t>
            </a:r>
            <a:r>
              <a:rPr lang="en-US" dirty="0" smtClean="0"/>
              <a:t>faster</a:t>
            </a:r>
            <a:endParaRPr lang="en-US" dirty="0"/>
          </a:p>
        </p:txBody>
      </p:sp>
      <p:sp>
        <p:nvSpPr>
          <p:cNvPr id="5" name="Slide Number Placeholder 4"/>
          <p:cNvSpPr>
            <a:spLocks noGrp="1"/>
          </p:cNvSpPr>
          <p:nvPr>
            <p:ph type="sldNum" sz="quarter" idx="12"/>
          </p:nvPr>
        </p:nvSpPr>
        <p:spPr/>
        <p:txBody>
          <a:bodyPr/>
          <a:lstStyle/>
          <a:p>
            <a:fld id="{8943B481-6424-4C66-AFB6-699C3AB310D6}" type="slidenum">
              <a:rPr lang="en-US" smtClean="0"/>
              <a:t>28</a:t>
            </a:fld>
            <a:endParaRPr lang="en-US"/>
          </a:p>
        </p:txBody>
      </p:sp>
      <p:graphicFrame>
        <p:nvGraphicFramePr>
          <p:cNvPr id="6" name="Table 5"/>
          <p:cNvGraphicFramePr>
            <a:graphicFrameLocks noGrp="1"/>
          </p:cNvGraphicFramePr>
          <p:nvPr>
            <p:extLst/>
          </p:nvPr>
        </p:nvGraphicFramePr>
        <p:xfrm>
          <a:off x="838200" y="2667000"/>
          <a:ext cx="7467598" cy="2731770"/>
        </p:xfrm>
        <a:graphic>
          <a:graphicData uri="http://schemas.openxmlformats.org/drawingml/2006/table">
            <a:tbl>
              <a:tblPr firstRow="1" bandRow="1">
                <a:tableStyleId>{5C22544A-7EE6-4342-B048-85BDC9FD1C3A}</a:tableStyleId>
              </a:tblPr>
              <a:tblGrid>
                <a:gridCol w="1674976"/>
                <a:gridCol w="965437"/>
                <a:gridCol w="965437"/>
                <a:gridCol w="965437"/>
                <a:gridCol w="965437"/>
                <a:gridCol w="965437"/>
                <a:gridCol w="965437"/>
              </a:tblGrid>
              <a:tr h="185420">
                <a:tc rowSpan="2">
                  <a:txBody>
                    <a:bodyPr/>
                    <a:lstStyle/>
                    <a:p>
                      <a:pPr algn="l" fontAlgn="b"/>
                      <a:r>
                        <a:rPr lang="en-US" sz="1600" u="none" strike="noStrike" dirty="0">
                          <a:effectLst/>
                        </a:rPr>
                        <a:t>Method</a:t>
                      </a:r>
                      <a:endParaRPr lang="en-US" sz="1600" b="0" i="0" u="none" strike="noStrike" dirty="0">
                        <a:solidFill>
                          <a:srgbClr val="000000"/>
                        </a:solidFill>
                        <a:effectLst/>
                        <a:latin typeface="Calibri"/>
                      </a:endParaRPr>
                    </a:p>
                  </a:txBody>
                  <a:tcPr marL="9525" marR="9525" marT="9525" marB="0" anchor="b"/>
                </a:tc>
                <a:tc gridSpan="6">
                  <a:txBody>
                    <a:bodyPr/>
                    <a:lstStyle/>
                    <a:p>
                      <a:pPr algn="ctr" fontAlgn="b"/>
                      <a:r>
                        <a:rPr lang="en-US" sz="1600" u="none" strike="noStrike" dirty="0" smtClean="0">
                          <a:effectLst/>
                        </a:rPr>
                        <a:t>Number of Rays</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185420">
                <a:tc vMerge="1">
                  <a:txBody>
                    <a:bodyPr/>
                    <a:lstStyle/>
                    <a:p>
                      <a:endParaRPr lang="en-US"/>
                    </a:p>
                  </a:txBody>
                  <a:tcPr/>
                </a:tc>
                <a:tc>
                  <a:txBody>
                    <a:bodyPr/>
                    <a:lstStyle/>
                    <a:p>
                      <a:pPr algn="r" fontAlgn="b"/>
                      <a:r>
                        <a:rPr lang="en-US" sz="1600" u="none" strike="noStrike" dirty="0" smtClean="0">
                          <a:effectLst/>
                        </a:rPr>
                        <a:t>8</a:t>
                      </a:r>
                      <a:r>
                        <a:rPr lang="en-US" sz="1600" u="none" strike="noStrike" baseline="30000" dirty="0" smtClean="0">
                          <a:effectLst/>
                        </a:rPr>
                        <a:t>2</a:t>
                      </a:r>
                      <a:endParaRPr lang="en-US" sz="1600" b="0" i="0" u="none" strike="noStrike" baseline="30000"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16</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32</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64</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128</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256</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err="1">
                          <a:effectLst/>
                        </a:rPr>
                        <a:t>Ashkin</a:t>
                      </a:r>
                      <a:r>
                        <a:rPr lang="en-US" sz="1600" u="none" strike="noStrike" dirty="0">
                          <a:effectLst/>
                        </a:rPr>
                        <a:t>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5.05</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20.28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81.74</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err="1">
                          <a:effectLst/>
                        </a:rPr>
                        <a:t>Ashkin</a:t>
                      </a:r>
                      <a:r>
                        <a:rPr lang="en-US" sz="1600" u="none" strike="noStrike" dirty="0">
                          <a:effectLst/>
                        </a:rPr>
                        <a:t> (Double)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1.34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5.33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21.53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86.51</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CPU Ray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1.44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5.49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22.12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88.93</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CPU Ray (Double)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0.35</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1.42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5.76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22.86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92.52</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GPU NMF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1.19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2.06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5.49</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GPU Ray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0.71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0.87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0.83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2.38</a:t>
                      </a:r>
                      <a:endParaRPr lang="en-US"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4125236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a:t>
            </a:r>
            <a:endParaRPr lang="en-US" dirty="0"/>
          </a:p>
        </p:txBody>
      </p:sp>
      <p:sp>
        <p:nvSpPr>
          <p:cNvPr id="3" name="Content Placeholder 2"/>
          <p:cNvSpPr>
            <a:spLocks noGrp="1"/>
          </p:cNvSpPr>
          <p:nvPr>
            <p:ph idx="1"/>
          </p:nvPr>
        </p:nvSpPr>
        <p:spPr>
          <a:xfrm>
            <a:off x="457200" y="1600201"/>
            <a:ext cx="8229600" cy="1752600"/>
          </a:xfrm>
        </p:spPr>
        <p:txBody>
          <a:bodyPr>
            <a:normAutofit fontScale="92500"/>
          </a:bodyPr>
          <a:lstStyle/>
          <a:p>
            <a:r>
              <a:rPr lang="en-US" dirty="0" smtClean="0"/>
              <a:t>The time taken in seconds to compute total force exerted on a single microparticle performed 5000 times without computing transmitted ray</a:t>
            </a:r>
          </a:p>
          <a:p>
            <a:endParaRPr lang="en-US" dirty="0" smtClean="0"/>
          </a:p>
          <a:p>
            <a:endParaRPr lang="en-US" dirty="0" smtClean="0"/>
          </a:p>
          <a:p>
            <a:endParaRPr lang="en-US" dirty="0"/>
          </a:p>
          <a:p>
            <a:endParaRPr lang="en-US" dirty="0" smtClean="0"/>
          </a:p>
          <a:p>
            <a:endParaRPr lang="en-US" dirty="0" smtClean="0"/>
          </a:p>
          <a:p>
            <a:endParaRPr lang="en-US" dirty="0" smtClean="0"/>
          </a:p>
          <a:p>
            <a:pPr marL="857250" lvl="1" indent="-457200"/>
            <a:endParaRPr lang="en-US" dirty="0" smtClean="0"/>
          </a:p>
        </p:txBody>
      </p:sp>
      <p:sp>
        <p:nvSpPr>
          <p:cNvPr id="5" name="Slide Number Placeholder 4"/>
          <p:cNvSpPr>
            <a:spLocks noGrp="1"/>
          </p:cNvSpPr>
          <p:nvPr>
            <p:ph type="sldNum" sz="quarter" idx="12"/>
          </p:nvPr>
        </p:nvSpPr>
        <p:spPr/>
        <p:txBody>
          <a:bodyPr/>
          <a:lstStyle/>
          <a:p>
            <a:fld id="{8943B481-6424-4C66-AFB6-699C3AB310D6}" type="slidenum">
              <a:rPr lang="en-US" smtClean="0"/>
              <a:t>29</a:t>
            </a:fld>
            <a:endParaRPr lang="en-US"/>
          </a:p>
        </p:txBody>
      </p:sp>
      <p:graphicFrame>
        <p:nvGraphicFramePr>
          <p:cNvPr id="6" name="Table 5"/>
          <p:cNvGraphicFramePr>
            <a:graphicFrameLocks noGrp="1"/>
          </p:cNvGraphicFramePr>
          <p:nvPr>
            <p:extLst/>
          </p:nvPr>
        </p:nvGraphicFramePr>
        <p:xfrm>
          <a:off x="609600" y="3276600"/>
          <a:ext cx="8153400" cy="2731770"/>
        </p:xfrm>
        <a:graphic>
          <a:graphicData uri="http://schemas.openxmlformats.org/drawingml/2006/table">
            <a:tbl>
              <a:tblPr firstRow="1" bandRow="1">
                <a:tableStyleId>{F5AB1C69-6EDB-4FF4-983F-18BD219EF322}</a:tableStyleId>
              </a:tblPr>
              <a:tblGrid>
                <a:gridCol w="1828800"/>
                <a:gridCol w="1054100"/>
                <a:gridCol w="1054100"/>
                <a:gridCol w="1054100"/>
                <a:gridCol w="1054100"/>
                <a:gridCol w="1054100"/>
                <a:gridCol w="1054100"/>
              </a:tblGrid>
              <a:tr h="185420">
                <a:tc rowSpan="2">
                  <a:txBody>
                    <a:bodyPr/>
                    <a:lstStyle/>
                    <a:p>
                      <a:pPr algn="l" fontAlgn="b"/>
                      <a:r>
                        <a:rPr lang="en-US" sz="1600" u="none" strike="noStrike" dirty="0">
                          <a:effectLst/>
                        </a:rPr>
                        <a:t>Method</a:t>
                      </a:r>
                      <a:endParaRPr lang="en-US" sz="1600" b="0" i="0" u="none" strike="noStrike" dirty="0">
                        <a:solidFill>
                          <a:srgbClr val="000000"/>
                        </a:solidFill>
                        <a:effectLst/>
                        <a:latin typeface="Calibri"/>
                      </a:endParaRPr>
                    </a:p>
                  </a:txBody>
                  <a:tcPr marL="9525" marR="9525" marT="9525" marB="0" anchor="b"/>
                </a:tc>
                <a:tc gridSpan="6">
                  <a:txBody>
                    <a:bodyPr/>
                    <a:lstStyle/>
                    <a:p>
                      <a:pPr algn="ctr" fontAlgn="b"/>
                      <a:r>
                        <a:rPr lang="en-US" sz="1600" u="none" strike="noStrike" dirty="0" smtClean="0">
                          <a:effectLst/>
                        </a:rPr>
                        <a:t>Number of Rays</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185420">
                <a:tc vMerge="1">
                  <a:txBody>
                    <a:bodyPr/>
                    <a:lstStyle/>
                    <a:p>
                      <a:endParaRPr lang="en-US"/>
                    </a:p>
                  </a:txBody>
                  <a:tcPr/>
                </a:tc>
                <a:tc>
                  <a:txBody>
                    <a:bodyPr/>
                    <a:lstStyle/>
                    <a:p>
                      <a:pPr algn="r" fontAlgn="b"/>
                      <a:r>
                        <a:rPr lang="en-US" sz="1600" u="none" strike="noStrike" dirty="0" smtClean="0">
                          <a:effectLst/>
                        </a:rPr>
                        <a:t>8</a:t>
                      </a:r>
                      <a:r>
                        <a:rPr lang="en-US" sz="1600" u="none" strike="noStrike" baseline="30000" dirty="0" smtClean="0">
                          <a:effectLst/>
                        </a:rPr>
                        <a:t>2</a:t>
                      </a:r>
                      <a:endParaRPr lang="en-US" sz="1600" b="0" i="0" u="none" strike="noStrike" baseline="30000"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16</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32</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64</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128</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256</a:t>
                      </a:r>
                      <a:r>
                        <a:rPr lang="en-US" sz="1600" u="none" strike="noStrike" baseline="30000" dirty="0" smtClean="0">
                          <a:effectLst/>
                        </a:rPr>
                        <a:t>2</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err="1">
                          <a:effectLst/>
                        </a:rPr>
                        <a:t>Ashkin</a:t>
                      </a:r>
                      <a:r>
                        <a:rPr lang="en-US" sz="1600" u="none" strike="noStrike" dirty="0">
                          <a:effectLst/>
                        </a:rPr>
                        <a:t>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5.05</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20.28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81.74</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err="1">
                          <a:effectLst/>
                        </a:rPr>
                        <a:t>Ashkin</a:t>
                      </a:r>
                      <a:r>
                        <a:rPr lang="en-US" sz="1600" u="none" strike="noStrike" dirty="0">
                          <a:effectLst/>
                        </a:rPr>
                        <a:t> (Double)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1.34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5.33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21.53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86.51</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CPU Ray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0.26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1.04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4.16</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16.62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67.40</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CPU Ray (Double)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0.08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0.31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1.24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4.95</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19.90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80.80</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GPU NMF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0.93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1.13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1.99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4.94</a:t>
                      </a:r>
                      <a:endParaRPr lang="en-US" sz="1600" b="0" i="0" u="none" strike="noStrike" dirty="0">
                        <a:solidFill>
                          <a:srgbClr val="000000"/>
                        </a:solidFill>
                        <a:effectLst/>
                        <a:latin typeface="Calibri"/>
                      </a:endParaRPr>
                    </a:p>
                  </a:txBody>
                  <a:tcPr marL="9525" marR="9525" marT="9525" marB="0" anchor="b"/>
                </a:tc>
              </a:tr>
              <a:tr h="370840">
                <a:tc>
                  <a:txBody>
                    <a:bodyPr/>
                    <a:lstStyle/>
                    <a:p>
                      <a:pPr algn="l" fontAlgn="b"/>
                      <a:r>
                        <a:rPr lang="en-US" sz="1600" u="none" strike="noStrike" dirty="0">
                          <a:effectLst/>
                        </a:rPr>
                        <a:t>GPU Ray (Float)</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0.70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0.81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0.83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0.88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1.13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smtClean="0">
                          <a:effectLst/>
                        </a:rPr>
                        <a:t>2.23</a:t>
                      </a:r>
                      <a:endParaRPr lang="en-US"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807102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Tweezers</a:t>
            </a:r>
            <a:endParaRPr lang="en-US" dirty="0"/>
          </a:p>
        </p:txBody>
      </p:sp>
      <p:sp>
        <p:nvSpPr>
          <p:cNvPr id="3" name="Content Placeholder 2"/>
          <p:cNvSpPr>
            <a:spLocks noGrp="1"/>
          </p:cNvSpPr>
          <p:nvPr>
            <p:ph idx="1"/>
          </p:nvPr>
        </p:nvSpPr>
        <p:spPr/>
        <p:txBody>
          <a:bodyPr/>
          <a:lstStyle/>
          <a:p>
            <a:r>
              <a:rPr lang="en-US" dirty="0"/>
              <a:t>Use laser to manipulate</a:t>
            </a:r>
          </a:p>
          <a:p>
            <a:r>
              <a:rPr lang="en-US" dirty="0" smtClean="0"/>
              <a:t>Brownian </a:t>
            </a:r>
            <a:r>
              <a:rPr lang="en-US" dirty="0"/>
              <a:t>motion </a:t>
            </a:r>
            <a:r>
              <a:rPr lang="en-US" dirty="0" smtClean="0"/>
              <a:t>affect micro particles</a:t>
            </a:r>
          </a:p>
        </p:txBody>
      </p:sp>
      <p:grpSp>
        <p:nvGrpSpPr>
          <p:cNvPr id="4" name="Group 3"/>
          <p:cNvGrpSpPr/>
          <p:nvPr/>
        </p:nvGrpSpPr>
        <p:grpSpPr>
          <a:xfrm>
            <a:off x="685800" y="3350787"/>
            <a:ext cx="4738496" cy="2978382"/>
            <a:chOff x="0" y="451400"/>
            <a:chExt cx="6224905" cy="3697790"/>
          </a:xfrm>
        </p:grpSpPr>
        <p:grpSp>
          <p:nvGrpSpPr>
            <p:cNvPr id="5" name="Group 4"/>
            <p:cNvGrpSpPr/>
            <p:nvPr/>
          </p:nvGrpSpPr>
          <p:grpSpPr>
            <a:xfrm>
              <a:off x="0" y="1084602"/>
              <a:ext cx="6224905" cy="3056416"/>
              <a:chOff x="0" y="1084542"/>
              <a:chExt cx="6224905" cy="3056240"/>
            </a:xfrm>
          </p:grpSpPr>
          <p:grpSp>
            <p:nvGrpSpPr>
              <p:cNvPr id="24" name="Group 23"/>
              <p:cNvGrpSpPr/>
              <p:nvPr/>
            </p:nvGrpSpPr>
            <p:grpSpPr>
              <a:xfrm>
                <a:off x="0" y="1084542"/>
                <a:ext cx="6224905" cy="2637550"/>
                <a:chOff x="0" y="1084539"/>
                <a:chExt cx="5284958" cy="2637821"/>
              </a:xfrm>
            </p:grpSpPr>
            <p:sp>
              <p:nvSpPr>
                <p:cNvPr id="27" name="Rectangle 26"/>
                <p:cNvSpPr/>
                <p:nvPr/>
              </p:nvSpPr>
              <p:spPr>
                <a:xfrm>
                  <a:off x="0" y="1258214"/>
                  <a:ext cx="5284013" cy="2306878"/>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Rectangle 27"/>
                <p:cNvSpPr>
                  <a:spLocks noChangeArrowheads="1"/>
                </p:cNvSpPr>
                <p:nvPr/>
              </p:nvSpPr>
              <p:spPr bwMode="auto">
                <a:xfrm>
                  <a:off x="0" y="1084539"/>
                  <a:ext cx="5284958" cy="179914"/>
                </a:xfrm>
                <a:prstGeom prst="rect">
                  <a:avLst/>
                </a:prstGeom>
                <a:solidFill>
                  <a:schemeClr val="tx2">
                    <a:lumMod val="60000"/>
                    <a:lumOff val="40000"/>
                  </a:schemeClr>
                </a:solidFill>
                <a:ln w="12700" algn="ctr">
                  <a:solidFill>
                    <a:schemeClr val="tx1"/>
                  </a:solidFill>
                  <a:miter lim="800000"/>
                  <a:headEnd/>
                  <a:tailEnd/>
                </a:ln>
                <a:effectLst/>
                <a:extLst/>
              </p:spPr>
              <p:txBody>
                <a:bodyPr wrap="none" lIns="90488" tIns="44450" rIns="90488" bIns="44450" anchor="ctr"/>
                <a:lstStyle/>
                <a:p>
                  <a:endParaRPr lang="en-US"/>
                </a:p>
              </p:txBody>
            </p:sp>
            <p:sp>
              <p:nvSpPr>
                <p:cNvPr id="29" name="Rectangle 28"/>
                <p:cNvSpPr>
                  <a:spLocks noChangeArrowheads="1"/>
                </p:cNvSpPr>
                <p:nvPr/>
              </p:nvSpPr>
              <p:spPr bwMode="auto">
                <a:xfrm>
                  <a:off x="0" y="3577133"/>
                  <a:ext cx="5284958" cy="145227"/>
                </a:xfrm>
                <a:prstGeom prst="rect">
                  <a:avLst/>
                </a:prstGeom>
                <a:solidFill>
                  <a:schemeClr val="tx2">
                    <a:lumMod val="60000"/>
                    <a:lumOff val="40000"/>
                  </a:schemeClr>
                </a:solidFill>
                <a:ln w="12700" algn="ctr">
                  <a:solidFill>
                    <a:schemeClr val="tx1"/>
                  </a:solidFill>
                  <a:miter lim="800000"/>
                  <a:headEnd/>
                  <a:tailEnd/>
                </a:ln>
                <a:effectLst/>
                <a:extLst/>
              </p:spPr>
              <p:txBody>
                <a:bodyPr wrap="none" lIns="90488" tIns="44450" rIns="90488" bIns="44450" anchor="ctr"/>
                <a:lstStyle/>
                <a:p>
                  <a:endParaRPr lang="en-US"/>
                </a:p>
              </p:txBody>
            </p:sp>
          </p:grpSp>
          <p:sp>
            <p:nvSpPr>
              <p:cNvPr id="25" name="Freeform 24"/>
              <p:cNvSpPr/>
              <p:nvPr/>
            </p:nvSpPr>
            <p:spPr>
              <a:xfrm flipV="1">
                <a:off x="2077515" y="1098965"/>
                <a:ext cx="3247953" cy="3041817"/>
              </a:xfrm>
              <a:custGeom>
                <a:avLst/>
                <a:gdLst>
                  <a:gd name="connsiteX0" fmla="*/ 0 w 1623974"/>
                  <a:gd name="connsiteY0" fmla="*/ 7315 h 3847795"/>
                  <a:gd name="connsiteX1" fmla="*/ 1616659 w 1623974"/>
                  <a:gd name="connsiteY1" fmla="*/ 0 h 3847795"/>
                  <a:gd name="connsiteX2" fmla="*/ 1616659 w 1623974"/>
                  <a:gd name="connsiteY2" fmla="*/ 460857 h 3847795"/>
                  <a:gd name="connsiteX3" fmla="*/ 994867 w 1623974"/>
                  <a:gd name="connsiteY3" fmla="*/ 1843430 h 3847795"/>
                  <a:gd name="connsiteX4" fmla="*/ 1623974 w 1623974"/>
                  <a:gd name="connsiteY4" fmla="*/ 3847795 h 3847795"/>
                  <a:gd name="connsiteX5" fmla="*/ 0 w 1623974"/>
                  <a:gd name="connsiteY5" fmla="*/ 3847795 h 3847795"/>
                  <a:gd name="connsiteX6" fmla="*/ 636422 w 1623974"/>
                  <a:gd name="connsiteY6" fmla="*/ 1850745 h 3847795"/>
                  <a:gd name="connsiteX7" fmla="*/ 7315 w 1623974"/>
                  <a:gd name="connsiteY7" fmla="*/ 460857 h 3847795"/>
                  <a:gd name="connsiteX8" fmla="*/ 0 w 1623974"/>
                  <a:gd name="connsiteY8" fmla="*/ 7315 h 3847795"/>
                  <a:gd name="connsiteX0" fmla="*/ 0 w 1623974"/>
                  <a:gd name="connsiteY0" fmla="*/ 7315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36422 w 1623974"/>
                  <a:gd name="connsiteY6" fmla="*/ 1850745 h 3847795"/>
                  <a:gd name="connsiteX7" fmla="*/ 7315 w 1623974"/>
                  <a:gd name="connsiteY7" fmla="*/ 460857 h 3847795"/>
                  <a:gd name="connsiteX8" fmla="*/ 0 w 1623974"/>
                  <a:gd name="connsiteY8" fmla="*/ 7315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36422 w 1623974"/>
                  <a:gd name="connsiteY6" fmla="*/ 1850745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47236 w 1623974"/>
                  <a:gd name="connsiteY6" fmla="*/ 1934337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47236 w 1623974"/>
                  <a:gd name="connsiteY6" fmla="*/ 1850747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47236 w 1623974"/>
                  <a:gd name="connsiteY6" fmla="*/ 1850747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388340 w 1623974"/>
                  <a:gd name="connsiteY6" fmla="*/ 1850747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47236 w 1623974"/>
                  <a:gd name="connsiteY6" fmla="*/ 1850747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95038 w 1623974"/>
                  <a:gd name="connsiteY3" fmla="*/ 1875976 h 3847795"/>
                  <a:gd name="connsiteX4" fmla="*/ 1623974 w 1623974"/>
                  <a:gd name="connsiteY4" fmla="*/ 3847795 h 3847795"/>
                  <a:gd name="connsiteX5" fmla="*/ 0 w 1623974"/>
                  <a:gd name="connsiteY5" fmla="*/ 3847795 h 3847795"/>
                  <a:gd name="connsiteX6" fmla="*/ 647236 w 1623974"/>
                  <a:gd name="connsiteY6" fmla="*/ 1887321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23474 w 1623974"/>
                  <a:gd name="connsiteY3" fmla="*/ 1882576 h 3847795"/>
                  <a:gd name="connsiteX4" fmla="*/ 1623974 w 1623974"/>
                  <a:gd name="connsiteY4" fmla="*/ 3847795 h 3847795"/>
                  <a:gd name="connsiteX5" fmla="*/ 0 w 1623974"/>
                  <a:gd name="connsiteY5" fmla="*/ 3847795 h 3847795"/>
                  <a:gd name="connsiteX6" fmla="*/ 647236 w 1623974"/>
                  <a:gd name="connsiteY6" fmla="*/ 1887321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23474 w 1623974"/>
                  <a:gd name="connsiteY3" fmla="*/ 1882576 h 3847795"/>
                  <a:gd name="connsiteX4" fmla="*/ 1623974 w 1623974"/>
                  <a:gd name="connsiteY4" fmla="*/ 3847795 h 3847795"/>
                  <a:gd name="connsiteX5" fmla="*/ 0 w 1623974"/>
                  <a:gd name="connsiteY5" fmla="*/ 3847795 h 3847795"/>
                  <a:gd name="connsiteX6" fmla="*/ 702286 w 1623974"/>
                  <a:gd name="connsiteY6" fmla="*/ 1882576 h 3847795"/>
                  <a:gd name="connsiteX7" fmla="*/ 7315 w 1623974"/>
                  <a:gd name="connsiteY7" fmla="*/ 460857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23474 w 1623974"/>
                  <a:gd name="connsiteY3" fmla="*/ 1882576 h 3847795"/>
                  <a:gd name="connsiteX4" fmla="*/ 1623974 w 1623974"/>
                  <a:gd name="connsiteY4" fmla="*/ 3847795 h 3847795"/>
                  <a:gd name="connsiteX5" fmla="*/ 0 w 1623974"/>
                  <a:gd name="connsiteY5" fmla="*/ 3847795 h 3847795"/>
                  <a:gd name="connsiteX6" fmla="*/ 702286 w 1623974"/>
                  <a:gd name="connsiteY6" fmla="*/ 1882576 h 3847795"/>
                  <a:gd name="connsiteX7" fmla="*/ 0 w 1623974"/>
                  <a:gd name="connsiteY7" fmla="*/ 469743 h 3847795"/>
                  <a:gd name="connsiteX8" fmla="*/ 0 w 1623974"/>
                  <a:gd name="connsiteY8" fmla="*/ 0 h 3847795"/>
                  <a:gd name="connsiteX0" fmla="*/ 0 w 1623974"/>
                  <a:gd name="connsiteY0" fmla="*/ 0 h 3847795"/>
                  <a:gd name="connsiteX1" fmla="*/ 1616659 w 1623974"/>
                  <a:gd name="connsiteY1" fmla="*/ 0 h 3847795"/>
                  <a:gd name="connsiteX2" fmla="*/ 1616659 w 1623974"/>
                  <a:gd name="connsiteY2" fmla="*/ 460857 h 3847795"/>
                  <a:gd name="connsiteX3" fmla="*/ 923474 w 1623974"/>
                  <a:gd name="connsiteY3" fmla="*/ 1882576 h 3847795"/>
                  <a:gd name="connsiteX4" fmla="*/ 1623974 w 1623974"/>
                  <a:gd name="connsiteY4" fmla="*/ 3847795 h 3847795"/>
                  <a:gd name="connsiteX5" fmla="*/ 0 w 1623974"/>
                  <a:gd name="connsiteY5" fmla="*/ 3847795 h 3847795"/>
                  <a:gd name="connsiteX6" fmla="*/ 707283 w 1623974"/>
                  <a:gd name="connsiteY6" fmla="*/ 1882576 h 3847795"/>
                  <a:gd name="connsiteX7" fmla="*/ 0 w 1623974"/>
                  <a:gd name="connsiteY7" fmla="*/ 469743 h 3847795"/>
                  <a:gd name="connsiteX8" fmla="*/ 0 w 1623974"/>
                  <a:gd name="connsiteY8" fmla="*/ 0 h 3847795"/>
                  <a:gd name="connsiteX0" fmla="*/ 0 w 1738904"/>
                  <a:gd name="connsiteY0" fmla="*/ 0 h 3848282"/>
                  <a:gd name="connsiteX1" fmla="*/ 1616659 w 1738904"/>
                  <a:gd name="connsiteY1" fmla="*/ 0 h 3848282"/>
                  <a:gd name="connsiteX2" fmla="*/ 1616659 w 1738904"/>
                  <a:gd name="connsiteY2" fmla="*/ 460857 h 3848282"/>
                  <a:gd name="connsiteX3" fmla="*/ 923474 w 1738904"/>
                  <a:gd name="connsiteY3" fmla="*/ 1882576 h 3848282"/>
                  <a:gd name="connsiteX4" fmla="*/ 1738904 w 1738904"/>
                  <a:gd name="connsiteY4" fmla="*/ 3848282 h 3848282"/>
                  <a:gd name="connsiteX5" fmla="*/ 0 w 1738904"/>
                  <a:gd name="connsiteY5" fmla="*/ 3847795 h 3848282"/>
                  <a:gd name="connsiteX6" fmla="*/ 707283 w 1738904"/>
                  <a:gd name="connsiteY6" fmla="*/ 1882576 h 3848282"/>
                  <a:gd name="connsiteX7" fmla="*/ 0 w 1738904"/>
                  <a:gd name="connsiteY7" fmla="*/ 469743 h 3848282"/>
                  <a:gd name="connsiteX8" fmla="*/ 0 w 1738904"/>
                  <a:gd name="connsiteY8" fmla="*/ 0 h 3848282"/>
                  <a:gd name="connsiteX0" fmla="*/ 0 w 1873819"/>
                  <a:gd name="connsiteY0" fmla="*/ 0 h 3848282"/>
                  <a:gd name="connsiteX1" fmla="*/ 1616659 w 1873819"/>
                  <a:gd name="connsiteY1" fmla="*/ 0 h 3848282"/>
                  <a:gd name="connsiteX2" fmla="*/ 1616659 w 1873819"/>
                  <a:gd name="connsiteY2" fmla="*/ 460857 h 3848282"/>
                  <a:gd name="connsiteX3" fmla="*/ 923474 w 1873819"/>
                  <a:gd name="connsiteY3" fmla="*/ 1882576 h 3848282"/>
                  <a:gd name="connsiteX4" fmla="*/ 1873819 w 1873819"/>
                  <a:gd name="connsiteY4" fmla="*/ 3848282 h 3848282"/>
                  <a:gd name="connsiteX5" fmla="*/ 0 w 1873819"/>
                  <a:gd name="connsiteY5" fmla="*/ 3847795 h 3848282"/>
                  <a:gd name="connsiteX6" fmla="*/ 707283 w 1873819"/>
                  <a:gd name="connsiteY6" fmla="*/ 1882576 h 3848282"/>
                  <a:gd name="connsiteX7" fmla="*/ 0 w 1873819"/>
                  <a:gd name="connsiteY7" fmla="*/ 469743 h 3848282"/>
                  <a:gd name="connsiteX8" fmla="*/ 0 w 1873819"/>
                  <a:gd name="connsiteY8" fmla="*/ 0 h 3848282"/>
                  <a:gd name="connsiteX0" fmla="*/ 164895 w 2038714"/>
                  <a:gd name="connsiteY0" fmla="*/ 0 h 3848282"/>
                  <a:gd name="connsiteX1" fmla="*/ 1781554 w 2038714"/>
                  <a:gd name="connsiteY1" fmla="*/ 0 h 3848282"/>
                  <a:gd name="connsiteX2" fmla="*/ 1781554 w 2038714"/>
                  <a:gd name="connsiteY2" fmla="*/ 460857 h 3848282"/>
                  <a:gd name="connsiteX3" fmla="*/ 1088369 w 2038714"/>
                  <a:gd name="connsiteY3" fmla="*/ 1882576 h 3848282"/>
                  <a:gd name="connsiteX4" fmla="*/ 2038714 w 2038714"/>
                  <a:gd name="connsiteY4" fmla="*/ 3848282 h 3848282"/>
                  <a:gd name="connsiteX5" fmla="*/ 0 w 2038714"/>
                  <a:gd name="connsiteY5" fmla="*/ 3848282 h 3848282"/>
                  <a:gd name="connsiteX6" fmla="*/ 872178 w 2038714"/>
                  <a:gd name="connsiteY6" fmla="*/ 1882576 h 3848282"/>
                  <a:gd name="connsiteX7" fmla="*/ 164895 w 2038714"/>
                  <a:gd name="connsiteY7" fmla="*/ 469743 h 3848282"/>
                  <a:gd name="connsiteX8" fmla="*/ 164895 w 2038714"/>
                  <a:gd name="connsiteY8" fmla="*/ 0 h 3848282"/>
                  <a:gd name="connsiteX0" fmla="*/ 164895 w 2073692"/>
                  <a:gd name="connsiteY0" fmla="*/ 0 h 3848282"/>
                  <a:gd name="connsiteX1" fmla="*/ 1781554 w 2073692"/>
                  <a:gd name="connsiteY1" fmla="*/ 0 h 3848282"/>
                  <a:gd name="connsiteX2" fmla="*/ 1781554 w 2073692"/>
                  <a:gd name="connsiteY2" fmla="*/ 460857 h 3848282"/>
                  <a:gd name="connsiteX3" fmla="*/ 1088369 w 2073692"/>
                  <a:gd name="connsiteY3" fmla="*/ 1882576 h 3848282"/>
                  <a:gd name="connsiteX4" fmla="*/ 2073692 w 2073692"/>
                  <a:gd name="connsiteY4" fmla="*/ 3848282 h 3848282"/>
                  <a:gd name="connsiteX5" fmla="*/ 0 w 2073692"/>
                  <a:gd name="connsiteY5" fmla="*/ 3848282 h 3848282"/>
                  <a:gd name="connsiteX6" fmla="*/ 872178 w 2073692"/>
                  <a:gd name="connsiteY6" fmla="*/ 1882576 h 3848282"/>
                  <a:gd name="connsiteX7" fmla="*/ 164895 w 2073692"/>
                  <a:gd name="connsiteY7" fmla="*/ 469743 h 3848282"/>
                  <a:gd name="connsiteX8" fmla="*/ 164895 w 2073692"/>
                  <a:gd name="connsiteY8" fmla="*/ 0 h 3848282"/>
                  <a:gd name="connsiteX0" fmla="*/ 309804 w 2218601"/>
                  <a:gd name="connsiteY0" fmla="*/ 0 h 3848282"/>
                  <a:gd name="connsiteX1" fmla="*/ 1926463 w 2218601"/>
                  <a:gd name="connsiteY1" fmla="*/ 0 h 3848282"/>
                  <a:gd name="connsiteX2" fmla="*/ 1926463 w 2218601"/>
                  <a:gd name="connsiteY2" fmla="*/ 460857 h 3848282"/>
                  <a:gd name="connsiteX3" fmla="*/ 1233278 w 2218601"/>
                  <a:gd name="connsiteY3" fmla="*/ 1882576 h 3848282"/>
                  <a:gd name="connsiteX4" fmla="*/ 2218601 w 2218601"/>
                  <a:gd name="connsiteY4" fmla="*/ 3848282 h 3848282"/>
                  <a:gd name="connsiteX5" fmla="*/ 0 w 2218601"/>
                  <a:gd name="connsiteY5" fmla="*/ 3848282 h 3848282"/>
                  <a:gd name="connsiteX6" fmla="*/ 1017087 w 2218601"/>
                  <a:gd name="connsiteY6" fmla="*/ 1882576 h 3848282"/>
                  <a:gd name="connsiteX7" fmla="*/ 309804 w 2218601"/>
                  <a:gd name="connsiteY7" fmla="*/ 469743 h 3848282"/>
                  <a:gd name="connsiteX8" fmla="*/ 309804 w 2218601"/>
                  <a:gd name="connsiteY8" fmla="*/ 0 h 384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601" h="3848282">
                    <a:moveTo>
                      <a:pt x="309804" y="0"/>
                    </a:moveTo>
                    <a:lnTo>
                      <a:pt x="1926463" y="0"/>
                    </a:lnTo>
                    <a:lnTo>
                      <a:pt x="1926463" y="460857"/>
                    </a:lnTo>
                    <a:lnTo>
                      <a:pt x="1233278" y="1882576"/>
                    </a:lnTo>
                    <a:lnTo>
                      <a:pt x="2218601" y="3848282"/>
                    </a:lnTo>
                    <a:lnTo>
                      <a:pt x="0" y="3848282"/>
                    </a:lnTo>
                    <a:lnTo>
                      <a:pt x="1017087" y="1882576"/>
                    </a:lnTo>
                    <a:lnTo>
                      <a:pt x="309804" y="469743"/>
                    </a:lnTo>
                    <a:lnTo>
                      <a:pt x="309804" y="0"/>
                    </a:lnTo>
                    <a:close/>
                  </a:path>
                </a:pathLst>
              </a:custGeom>
              <a:gradFill flip="none" rotWithShape="1">
                <a:gsLst>
                  <a:gs pos="50000">
                    <a:srgbClr val="007E00"/>
                  </a:gs>
                  <a:gs pos="20000">
                    <a:srgbClr val="33FF33"/>
                  </a:gs>
                  <a:gs pos="80000">
                    <a:srgbClr val="33FF33"/>
                  </a:gs>
                </a:gsLst>
                <a:lin ang="0" scaled="0"/>
                <a:tileRect/>
              </a:gradFill>
              <a:ln>
                <a:solidFill>
                  <a:srgbClr val="660033"/>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Oval 25"/>
              <p:cNvSpPr/>
              <p:nvPr/>
            </p:nvSpPr>
            <p:spPr>
              <a:xfrm flipV="1">
                <a:off x="2421328" y="3703947"/>
                <a:ext cx="2574417" cy="153035"/>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 name="Group 5"/>
            <p:cNvGrpSpPr/>
            <p:nvPr/>
          </p:nvGrpSpPr>
          <p:grpSpPr>
            <a:xfrm>
              <a:off x="680316" y="1762962"/>
              <a:ext cx="4997677" cy="1692204"/>
              <a:chOff x="672998" y="1719072"/>
              <a:chExt cx="4998321" cy="1861163"/>
            </a:xfrm>
          </p:grpSpPr>
          <p:sp>
            <p:nvSpPr>
              <p:cNvPr id="15" name="Oval 14"/>
              <p:cNvSpPr>
                <a:spLocks noChangeArrowheads="1"/>
              </p:cNvSpPr>
              <p:nvPr/>
            </p:nvSpPr>
            <p:spPr bwMode="auto">
              <a:xfrm>
                <a:off x="3613711" y="2565689"/>
                <a:ext cx="201931"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16" name="Oval 15"/>
              <p:cNvSpPr>
                <a:spLocks noChangeArrowheads="1"/>
              </p:cNvSpPr>
              <p:nvPr/>
            </p:nvSpPr>
            <p:spPr bwMode="auto">
              <a:xfrm>
                <a:off x="874928" y="3364970"/>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17" name="Oval 16"/>
              <p:cNvSpPr>
                <a:spLocks noChangeArrowheads="1"/>
              </p:cNvSpPr>
              <p:nvPr/>
            </p:nvSpPr>
            <p:spPr bwMode="auto">
              <a:xfrm>
                <a:off x="1675181" y="1850746"/>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18" name="Oval 17"/>
              <p:cNvSpPr>
                <a:spLocks noChangeArrowheads="1"/>
              </p:cNvSpPr>
              <p:nvPr/>
            </p:nvSpPr>
            <p:spPr bwMode="auto">
              <a:xfrm>
                <a:off x="1079754" y="3364970"/>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19" name="Oval 18"/>
              <p:cNvSpPr>
                <a:spLocks noChangeArrowheads="1"/>
              </p:cNvSpPr>
              <p:nvPr/>
            </p:nvSpPr>
            <p:spPr bwMode="auto">
              <a:xfrm>
                <a:off x="1277265" y="3364970"/>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20" name="Oval 19"/>
              <p:cNvSpPr>
                <a:spLocks noChangeArrowheads="1"/>
              </p:cNvSpPr>
              <p:nvPr/>
            </p:nvSpPr>
            <p:spPr bwMode="auto">
              <a:xfrm>
                <a:off x="2560320" y="1719072"/>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21" name="Oval 20"/>
              <p:cNvSpPr>
                <a:spLocks noChangeArrowheads="1"/>
              </p:cNvSpPr>
              <p:nvPr/>
            </p:nvSpPr>
            <p:spPr bwMode="auto">
              <a:xfrm>
                <a:off x="672998" y="2370125"/>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22" name="Oval 21"/>
              <p:cNvSpPr>
                <a:spLocks noChangeArrowheads="1"/>
              </p:cNvSpPr>
              <p:nvPr/>
            </p:nvSpPr>
            <p:spPr bwMode="auto">
              <a:xfrm>
                <a:off x="2362810" y="2589581"/>
                <a:ext cx="201930" cy="215265"/>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sp>
            <p:nvSpPr>
              <p:cNvPr id="23" name="Oval 22"/>
              <p:cNvSpPr>
                <a:spLocks noChangeArrowheads="1"/>
              </p:cNvSpPr>
              <p:nvPr/>
            </p:nvSpPr>
            <p:spPr bwMode="auto">
              <a:xfrm>
                <a:off x="5469214" y="2151960"/>
                <a:ext cx="202105" cy="215337"/>
              </a:xfrm>
              <a:prstGeom prst="ellipse">
                <a:avLst/>
              </a:prstGeom>
              <a:ln>
                <a:headEnd/>
                <a:tailEnd/>
              </a:ln>
              <a:extLst/>
            </p:spPr>
            <p:style>
              <a:lnRef idx="0">
                <a:schemeClr val="accent2"/>
              </a:lnRef>
              <a:fillRef idx="3">
                <a:schemeClr val="accent2"/>
              </a:fillRef>
              <a:effectRef idx="3">
                <a:schemeClr val="accent2"/>
              </a:effectRef>
              <a:fontRef idx="minor">
                <a:schemeClr val="lt1"/>
              </a:fontRef>
            </p:style>
            <p:txBody>
              <a:bodyPr wrap="none" lIns="90488" tIns="44450" rIns="90488" bIns="44450" anchor="ctr"/>
              <a:lstStyle/>
              <a:p>
                <a:endParaRPr lang="en-US"/>
              </a:p>
            </p:txBody>
          </p:sp>
        </p:grpSp>
        <p:grpSp>
          <p:nvGrpSpPr>
            <p:cNvPr id="7" name="Group 6"/>
            <p:cNvGrpSpPr/>
            <p:nvPr/>
          </p:nvGrpSpPr>
          <p:grpSpPr>
            <a:xfrm>
              <a:off x="219456" y="451400"/>
              <a:ext cx="5559897" cy="3697790"/>
              <a:chOff x="219456" y="451396"/>
              <a:chExt cx="5559897" cy="3697569"/>
            </a:xfrm>
            <a:noFill/>
          </p:grpSpPr>
          <p:sp>
            <p:nvSpPr>
              <p:cNvPr id="8" name="Text Box 26"/>
              <p:cNvSpPr txBox="1">
                <a:spLocks noChangeArrowheads="1"/>
              </p:cNvSpPr>
              <p:nvPr/>
            </p:nvSpPr>
            <p:spPr bwMode="auto">
              <a:xfrm>
                <a:off x="419795" y="3714625"/>
                <a:ext cx="1782472" cy="434340"/>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lIns="90488" tIns="44450" rIns="90488" bIns="44450">
                <a:noAutofit/>
              </a:bodyPr>
              <a:lstStyle/>
              <a:p>
                <a:pPr marL="0" marR="0" fontAlgn="base">
                  <a:lnSpc>
                    <a:spcPct val="80000"/>
                  </a:lnSpc>
                  <a:spcBef>
                    <a:spcPts val="0"/>
                  </a:spcBef>
                  <a:spcAft>
                    <a:spcPts val="0"/>
                  </a:spcAft>
                </a:pPr>
                <a:r>
                  <a:rPr lang="en-US" sz="1600" kern="1200" dirty="0">
                    <a:solidFill>
                      <a:srgbClr val="000000"/>
                    </a:solidFill>
                    <a:effectLst/>
                    <a:ea typeface="Calibri"/>
                    <a:cs typeface="Calibri"/>
                  </a:rPr>
                  <a:t>Assembly Cell</a:t>
                </a:r>
                <a:endParaRPr lang="en-US" sz="1100" dirty="0">
                  <a:effectLst/>
                  <a:ea typeface="Calibri"/>
                  <a:cs typeface="Times New Roman"/>
                </a:endParaRPr>
              </a:p>
            </p:txBody>
          </p:sp>
          <p:sp>
            <p:nvSpPr>
              <p:cNvPr id="9" name="Text Box 27"/>
              <p:cNvSpPr txBox="1">
                <a:spLocks noChangeArrowheads="1"/>
              </p:cNvSpPr>
              <p:nvPr/>
            </p:nvSpPr>
            <p:spPr bwMode="auto">
              <a:xfrm>
                <a:off x="3304690" y="1530653"/>
                <a:ext cx="899637" cy="434340"/>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lIns="90488" tIns="44450" rIns="90488" bIns="44450">
                <a:noAutofit/>
              </a:bodyPr>
              <a:lstStyle/>
              <a:p>
                <a:pPr marL="0" marR="0">
                  <a:lnSpc>
                    <a:spcPct val="115000"/>
                  </a:lnSpc>
                  <a:spcBef>
                    <a:spcPts val="0"/>
                  </a:spcBef>
                  <a:spcAft>
                    <a:spcPts val="1000"/>
                  </a:spcAft>
                </a:pPr>
                <a:r>
                  <a:rPr lang="en-US" sz="1600" dirty="0">
                    <a:effectLst/>
                    <a:ea typeface="Calibri"/>
                    <a:cs typeface="Times New Roman"/>
                  </a:rPr>
                  <a:t>Laser</a:t>
                </a:r>
                <a:endParaRPr lang="en-US" sz="1100" dirty="0">
                  <a:effectLst/>
                  <a:ea typeface="Calibri"/>
                  <a:cs typeface="Times New Roman"/>
                </a:endParaRPr>
              </a:p>
            </p:txBody>
          </p:sp>
          <p:sp>
            <p:nvSpPr>
              <p:cNvPr id="10" name="Text Box 28"/>
              <p:cNvSpPr txBox="1">
                <a:spLocks noChangeArrowheads="1"/>
              </p:cNvSpPr>
              <p:nvPr/>
            </p:nvSpPr>
            <p:spPr bwMode="auto">
              <a:xfrm>
                <a:off x="355224" y="841248"/>
                <a:ext cx="2421255" cy="434340"/>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lIns="90488" tIns="44450" rIns="90488" bIns="44450">
                <a:noAutofit/>
              </a:bodyPr>
              <a:lstStyle/>
              <a:p>
                <a:pPr marR="0" lvl="0" fontAlgn="base">
                  <a:lnSpc>
                    <a:spcPct val="80000"/>
                  </a:lnSpc>
                  <a:spcBef>
                    <a:spcPts val="0"/>
                  </a:spcBef>
                  <a:spcAft>
                    <a:spcPts val="0"/>
                  </a:spcAft>
                  <a:tabLst>
                    <a:tab pos="457200" algn="l"/>
                  </a:tabLst>
                </a:pPr>
                <a:r>
                  <a:rPr lang="en-US" sz="1600" kern="1200" dirty="0">
                    <a:solidFill>
                      <a:srgbClr val="000000"/>
                    </a:solidFill>
                    <a:effectLst/>
                    <a:ea typeface="Calibri"/>
                    <a:cs typeface="Calibri"/>
                  </a:rPr>
                  <a:t>Glass plate</a:t>
                </a:r>
                <a:endParaRPr lang="en-US" sz="1100" dirty="0">
                  <a:effectLst/>
                  <a:ea typeface="Calibri"/>
                  <a:cs typeface="Times New Roman"/>
                </a:endParaRPr>
              </a:p>
            </p:txBody>
          </p:sp>
          <p:sp>
            <p:nvSpPr>
              <p:cNvPr id="11" name="Text Box 29"/>
              <p:cNvSpPr txBox="1">
                <a:spLocks noChangeArrowheads="1"/>
              </p:cNvSpPr>
              <p:nvPr/>
            </p:nvSpPr>
            <p:spPr bwMode="auto">
              <a:xfrm>
                <a:off x="4905048" y="3699990"/>
                <a:ext cx="863194" cy="434340"/>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lIns="90488" tIns="44450" rIns="90488" bIns="44450">
                <a:noAutofit/>
              </a:bodyPr>
              <a:lstStyle/>
              <a:p>
                <a:pPr marL="0" marR="0" fontAlgn="base">
                  <a:lnSpc>
                    <a:spcPct val="80000"/>
                  </a:lnSpc>
                  <a:spcBef>
                    <a:spcPts val="0"/>
                  </a:spcBef>
                  <a:spcAft>
                    <a:spcPts val="0"/>
                  </a:spcAft>
                </a:pPr>
                <a:r>
                  <a:rPr lang="en-US" sz="1600" kern="1200" dirty="0">
                    <a:solidFill>
                      <a:srgbClr val="000000"/>
                    </a:solidFill>
                    <a:effectLst/>
                    <a:ea typeface="Calibri"/>
                    <a:cs typeface="Calibri"/>
                  </a:rPr>
                  <a:t>Lens</a:t>
                </a:r>
                <a:endParaRPr lang="en-US" sz="1100" dirty="0">
                  <a:effectLst/>
                  <a:ea typeface="Calibri"/>
                  <a:cs typeface="Times New Roman"/>
                </a:endParaRPr>
              </a:p>
            </p:txBody>
          </p:sp>
          <p:sp>
            <p:nvSpPr>
              <p:cNvPr id="12" name="Text Box 30"/>
              <p:cNvSpPr txBox="1">
                <a:spLocks noChangeArrowheads="1"/>
              </p:cNvSpPr>
              <p:nvPr/>
            </p:nvSpPr>
            <p:spPr bwMode="auto">
              <a:xfrm>
                <a:off x="219456" y="1389888"/>
                <a:ext cx="1652905" cy="434340"/>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lIns="90488" tIns="44450" rIns="90488" bIns="44450">
                <a:noAutofit/>
              </a:bodyPr>
              <a:lstStyle/>
              <a:p>
                <a:pPr marL="0" marR="0" fontAlgn="base">
                  <a:lnSpc>
                    <a:spcPct val="80000"/>
                  </a:lnSpc>
                  <a:spcBef>
                    <a:spcPts val="0"/>
                  </a:spcBef>
                  <a:spcAft>
                    <a:spcPts val="0"/>
                  </a:spcAft>
                </a:pPr>
                <a:r>
                  <a:rPr lang="en-US" sz="1600" kern="1200" dirty="0">
                    <a:solidFill>
                      <a:srgbClr val="000000"/>
                    </a:solidFill>
                    <a:effectLst/>
                    <a:ea typeface="Calibri"/>
                    <a:cs typeface="Calibri"/>
                  </a:rPr>
                  <a:t>Fluidic medium</a:t>
                </a:r>
                <a:endParaRPr lang="en-US" sz="1100" dirty="0">
                  <a:effectLst/>
                  <a:ea typeface="Calibri"/>
                  <a:cs typeface="Times New Roman"/>
                </a:endParaRPr>
              </a:p>
            </p:txBody>
          </p:sp>
          <p:sp>
            <p:nvSpPr>
              <p:cNvPr id="13" name="Text Box 33"/>
              <p:cNvSpPr txBox="1">
                <a:spLocks noChangeArrowheads="1"/>
              </p:cNvSpPr>
              <p:nvPr/>
            </p:nvSpPr>
            <p:spPr bwMode="auto">
              <a:xfrm>
                <a:off x="4104224" y="2340280"/>
                <a:ext cx="1675129" cy="382905"/>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a:noAutofit/>
              </a:bodyPr>
              <a:lstStyle/>
              <a:p>
                <a:pPr marL="0" marR="0" fontAlgn="base">
                  <a:spcBef>
                    <a:spcPts val="0"/>
                  </a:spcBef>
                  <a:spcAft>
                    <a:spcPts val="0"/>
                  </a:spcAft>
                </a:pPr>
                <a:r>
                  <a:rPr lang="en-US" sz="1600" kern="1200" dirty="0">
                    <a:solidFill>
                      <a:srgbClr val="000000"/>
                    </a:solidFill>
                    <a:effectLst/>
                    <a:ea typeface="Times New Roman"/>
                  </a:rPr>
                  <a:t>Trapped particle</a:t>
                </a:r>
                <a:endParaRPr lang="en-US" sz="1200" dirty="0">
                  <a:effectLst/>
                  <a:latin typeface="Times New Roman"/>
                  <a:ea typeface="Times New Roman"/>
                </a:endParaRPr>
              </a:p>
            </p:txBody>
          </p:sp>
          <p:sp>
            <p:nvSpPr>
              <p:cNvPr id="14" name="Text Box 34"/>
              <p:cNvSpPr txBox="1">
                <a:spLocks noChangeArrowheads="1"/>
              </p:cNvSpPr>
              <p:nvPr/>
            </p:nvSpPr>
            <p:spPr bwMode="auto">
              <a:xfrm>
                <a:off x="1901958" y="451396"/>
                <a:ext cx="3782005" cy="672905"/>
              </a:xfrm>
              <a:prstGeom prst="rect">
                <a:avLst/>
              </a:prstGeom>
              <a:grpFill/>
              <a:ln>
                <a:noFill/>
              </a:ln>
              <a:extLst/>
            </p:spPr>
            <p:style>
              <a:lnRef idx="2">
                <a:schemeClr val="dk1"/>
              </a:lnRef>
              <a:fillRef idx="1">
                <a:schemeClr val="lt1"/>
              </a:fillRef>
              <a:effectRef idx="0">
                <a:schemeClr val="dk1"/>
              </a:effectRef>
              <a:fontRef idx="minor">
                <a:schemeClr val="dk1"/>
              </a:fontRef>
            </p:style>
            <p:txBody>
              <a:bodyPr wrap="square">
                <a:noAutofit/>
              </a:bodyPr>
              <a:lstStyle/>
              <a:p>
                <a:pPr marL="0" marR="0" algn="ctr" fontAlgn="base">
                  <a:spcBef>
                    <a:spcPts val="0"/>
                  </a:spcBef>
                  <a:spcAft>
                    <a:spcPts val="0"/>
                  </a:spcAft>
                </a:pPr>
                <a:r>
                  <a:rPr lang="en-US" sz="1600" dirty="0">
                    <a:effectLst/>
                    <a:ea typeface="Times New Roman"/>
                  </a:rPr>
                  <a:t>The trapped particle is steered by the laser beam</a:t>
                </a:r>
                <a:endParaRPr lang="en-US" sz="1200" dirty="0">
                  <a:effectLst/>
                  <a:latin typeface="Times New Roman"/>
                  <a:ea typeface="Times New Roman"/>
                </a:endParaRPr>
              </a:p>
            </p:txBody>
          </p:sp>
        </p:grpSp>
      </p:grpSp>
      <p:pic>
        <p:nvPicPr>
          <p:cNvPr id="31" name="Brownian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3003" y="3856451"/>
            <a:ext cx="3048000" cy="2286000"/>
          </a:xfrm>
          <a:prstGeom prst="rect">
            <a:avLst/>
          </a:prstGeom>
        </p:spPr>
      </p:pic>
    </p:spTree>
    <p:extLst>
      <p:ext uri="{BB962C8B-B14F-4D97-AF65-F5344CB8AC3E}">
        <p14:creationId xmlns:p14="http://schemas.microsoft.com/office/powerpoint/2010/main" val="2861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a:t>
            </a:r>
            <a:endParaRPr lang="en-US" dirty="0"/>
          </a:p>
        </p:txBody>
      </p:sp>
      <p:sp>
        <p:nvSpPr>
          <p:cNvPr id="3" name="Content Placeholder 2"/>
          <p:cNvSpPr>
            <a:spLocks noGrp="1"/>
          </p:cNvSpPr>
          <p:nvPr>
            <p:ph idx="1"/>
          </p:nvPr>
        </p:nvSpPr>
        <p:spPr>
          <a:xfrm>
            <a:off x="457200" y="1600201"/>
            <a:ext cx="8229600" cy="1447799"/>
          </a:xfrm>
        </p:spPr>
        <p:txBody>
          <a:bodyPr>
            <a:normAutofit fontScale="77500" lnSpcReduction="20000"/>
          </a:bodyPr>
          <a:lstStyle/>
          <a:p>
            <a:r>
              <a:rPr lang="en-US" dirty="0"/>
              <a:t>T</a:t>
            </a:r>
            <a:r>
              <a:rPr lang="en-US" dirty="0" smtClean="0"/>
              <a:t>he </a:t>
            </a:r>
            <a:r>
              <a:rPr lang="en-US" dirty="0"/>
              <a:t>time taken to compute the force </a:t>
            </a:r>
            <a:r>
              <a:rPr lang="en-US" dirty="0" smtClean="0"/>
              <a:t>exerted by </a:t>
            </a:r>
            <a:r>
              <a:rPr lang="en-US" dirty="0"/>
              <a:t>a laser beam containing 32 rays 5000 </a:t>
            </a:r>
            <a:r>
              <a:rPr lang="en-US" dirty="0" smtClean="0"/>
              <a:t>times. </a:t>
            </a:r>
          </a:p>
          <a:p>
            <a:r>
              <a:rPr lang="en-US" dirty="0" smtClean="0"/>
              <a:t>As </a:t>
            </a:r>
            <a:r>
              <a:rPr lang="en-US" dirty="0"/>
              <a:t>the number of particles increases, the use </a:t>
            </a:r>
            <a:r>
              <a:rPr lang="en-US" dirty="0" smtClean="0"/>
              <a:t>of a </a:t>
            </a:r>
            <a:r>
              <a:rPr lang="en-US" dirty="0"/>
              <a:t>3D grid data structure shows a clear advantage.</a:t>
            </a:r>
          </a:p>
        </p:txBody>
      </p:sp>
      <p:pic>
        <p:nvPicPr>
          <p:cNvPr id="1026" name="Picture 2" descr="C:\Users\sujal\Documents\csSVN\MyProjects\nanoTweezers\Paper\amsc2012\figures\bruteForceVSGr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0"/>
            <a:ext cx="4905375" cy="3848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943B481-6424-4C66-AFB6-699C3AB310D6}" type="slidenum">
              <a:rPr lang="en-US" smtClean="0"/>
              <a:t>30</a:t>
            </a:fld>
            <a:endParaRPr lang="en-US"/>
          </a:p>
        </p:txBody>
      </p:sp>
    </p:spTree>
    <p:extLst>
      <p:ext uri="{BB962C8B-B14F-4D97-AF65-F5344CB8AC3E}">
        <p14:creationId xmlns:p14="http://schemas.microsoft.com/office/powerpoint/2010/main" val="2909643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Calibration and Validation</a:t>
                </a:r>
              </a:p>
              <a:p>
                <a:pPr lvl="1">
                  <a:buFont typeface="Arial" pitchFamily="34" charset="0"/>
                  <a:buChar char="•"/>
                </a:pPr>
                <a:r>
                  <a:rPr lang="en-US" dirty="0" smtClean="0"/>
                  <a:t>Comparison against </a:t>
                </a:r>
                <a:r>
                  <a:rPr lang="en-US" dirty="0"/>
                  <a:t>force computed using stiffness </a:t>
                </a:r>
                <a14:m>
                  <m:oMath xmlns:m="http://schemas.openxmlformats.org/officeDocument/2006/math">
                    <m:r>
                      <a:rPr lang="en-US" i="1" dirty="0" smtClean="0">
                        <a:latin typeface="Cambria Math" panose="02040503050406030204" pitchFamily="18" charset="0"/>
                      </a:rPr>
                      <m:t>𝐹</m:t>
                    </m:r>
                    <m:r>
                      <a:rPr lang="en-US" i="1" dirty="0">
                        <a:latin typeface="Cambria Math" panose="02040503050406030204" pitchFamily="18" charset="0"/>
                      </a:rPr>
                      <m:t>=−</m:t>
                    </m:r>
                    <m:r>
                      <a:rPr lang="en-US" i="1" dirty="0" err="1">
                        <a:latin typeface="Cambria Math" panose="02040503050406030204" pitchFamily="18" charset="0"/>
                      </a:rPr>
                      <m:t>𝑘𝑑</m:t>
                    </m:r>
                  </m:oMath>
                </a14:m>
                <a:r>
                  <a:rPr lang="en-US" dirty="0" smtClean="0"/>
                  <a:t> </a:t>
                </a:r>
                <a:r>
                  <a:rPr lang="en-US" sz="1600" dirty="0" smtClean="0"/>
                  <a:t>(</a:t>
                </a:r>
                <a14:m>
                  <m:oMath xmlns:m="http://schemas.openxmlformats.org/officeDocument/2006/math">
                    <m:r>
                      <a:rPr lang="en-US" sz="1600" i="1" dirty="0">
                        <a:latin typeface="Cambria Math" panose="02040503050406030204" pitchFamily="18" charset="0"/>
                      </a:rPr>
                      <m:t>𝑘</m:t>
                    </m:r>
                  </m:oMath>
                </a14:m>
                <a:r>
                  <a:rPr lang="en-US" sz="1600" dirty="0"/>
                  <a:t> is the stiffness and </a:t>
                </a:r>
                <a14:m>
                  <m:oMath xmlns:m="http://schemas.openxmlformats.org/officeDocument/2006/math">
                    <m:r>
                      <a:rPr lang="en-US" sz="1600" i="1" dirty="0">
                        <a:latin typeface="Cambria Math" panose="02040503050406030204" pitchFamily="18" charset="0"/>
                      </a:rPr>
                      <m:t>𝑑</m:t>
                    </m:r>
                  </m:oMath>
                </a14:m>
                <a:r>
                  <a:rPr lang="en-US" sz="1600" dirty="0"/>
                  <a:t> is the </a:t>
                </a:r>
                <a:r>
                  <a:rPr lang="en-US" sz="1600" dirty="0" smtClean="0"/>
                  <a:t>displacement)</a:t>
                </a:r>
              </a:p>
              <a:p>
                <a:pPr lvl="1">
                  <a:buFont typeface="Arial" pitchFamily="34" charset="0"/>
                  <a:buChar char="•"/>
                </a:pPr>
                <a:r>
                  <a:rPr lang="en-US" dirty="0" smtClean="0"/>
                  <a:t>The stiffness value </a:t>
                </a:r>
                <a:r>
                  <a:rPr lang="en-US" dirty="0"/>
                  <a:t>calibrated by Singer </a:t>
                </a:r>
                <a:r>
                  <a:rPr lang="en-US" dirty="0" smtClean="0"/>
                  <a:t>et al. is used</a:t>
                </a:r>
              </a:p>
              <a:p>
                <a:pPr lvl="1">
                  <a:buFont typeface="Arial" pitchFamily="34" charset="0"/>
                  <a:buChar char="•"/>
                </a:pPr>
                <a:endParaRPr lang="en-US" dirty="0"/>
              </a:p>
              <a:p>
                <a:pPr lvl="1">
                  <a:buFont typeface="Arial" pitchFamily="34" charset="0"/>
                  <a:buChar char="•"/>
                </a:pPr>
                <a:endParaRPr lang="en-US" dirty="0" smtClean="0"/>
              </a:p>
              <a:p>
                <a:pPr lvl="1">
                  <a:buFont typeface="Arial" pitchFamily="34" charset="0"/>
                  <a:buChar char="•"/>
                </a:pPr>
                <a:endParaRPr lang="en-US" dirty="0"/>
              </a:p>
              <a:p>
                <a:pPr lvl="1">
                  <a:buFont typeface="Arial" pitchFamily="34" charset="0"/>
                  <a:buChar char="•"/>
                </a:pPr>
                <a:endParaRPr lang="en-US" dirty="0" smtClean="0"/>
              </a:p>
              <a:p>
                <a:pPr lvl="1">
                  <a:buFont typeface="Arial" pitchFamily="34" charset="0"/>
                  <a:buChar char="•"/>
                </a:pPr>
                <a:endParaRPr lang="en-US" dirty="0"/>
              </a:p>
              <a:p>
                <a:pPr lvl="1">
                  <a:buFont typeface="Arial" pitchFamily="34" charset="0"/>
                  <a:buChar char="•"/>
                </a:pPr>
                <a:endParaRPr lang="en-US" dirty="0" smtClean="0"/>
              </a:p>
              <a:p>
                <a:pPr marL="457200" lvl="1" indent="0">
                  <a:buNone/>
                </a:pPr>
                <a:r>
                  <a:rPr lang="en-US" dirty="0" smtClean="0"/>
                  <a:t> </a:t>
                </a:r>
              </a:p>
              <a:p>
                <a:pPr lvl="1"/>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704" t="-3504"/>
                </a:stretch>
              </a:blipFill>
            </p:spPr>
            <p:txBody>
              <a:bodyPr/>
              <a:lstStyle/>
              <a:p>
                <a:r>
                  <a:rPr lang="en-US">
                    <a:noFill/>
                  </a:rPr>
                  <a:t> </a:t>
                </a:r>
              </a:p>
            </p:txBody>
          </p:sp>
        </mc:Fallback>
      </mc:AlternateContent>
      <p:sp>
        <p:nvSpPr>
          <p:cNvPr id="6" name="Rectangle 2"/>
          <p:cNvSpPr txBox="1">
            <a:spLocks noChangeArrowheads="1"/>
          </p:cNvSpPr>
          <p:nvPr/>
        </p:nvSpPr>
        <p:spPr bwMode="auto">
          <a:xfrm>
            <a:off x="498156" y="6120587"/>
            <a:ext cx="8207229" cy="566309"/>
          </a:xfrm>
          <a:prstGeom prst="rect">
            <a:avLst/>
          </a:prstGeom>
          <a:noFill/>
          <a:ln w="9525">
            <a:noFill/>
            <a:miter lim="800000"/>
            <a:headEnd/>
            <a:tailEnd/>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pPr>
            <a:r>
              <a:rPr lang="en-US" sz="1400" dirty="0"/>
              <a:t>Singer, W., </a:t>
            </a:r>
            <a:r>
              <a:rPr lang="en-US" sz="1400" dirty="0" err="1"/>
              <a:t>Bernet</a:t>
            </a:r>
            <a:r>
              <a:rPr lang="en-US" sz="1400" dirty="0"/>
              <a:t>, S., and </a:t>
            </a:r>
            <a:r>
              <a:rPr lang="en-US" sz="1400" dirty="0" err="1"/>
              <a:t>Ritsch-Marte</a:t>
            </a:r>
            <a:r>
              <a:rPr lang="en-US" sz="1400" dirty="0"/>
              <a:t>, M., 2001</a:t>
            </a:r>
            <a:r>
              <a:rPr lang="en-US" sz="1400" dirty="0" smtClean="0"/>
              <a:t>.“3D-force </a:t>
            </a:r>
            <a:r>
              <a:rPr lang="en-US" sz="1400" dirty="0"/>
              <a:t>calibration of optical tweezers for mechanical</a:t>
            </a:r>
          </a:p>
          <a:p>
            <a:pPr marL="400050" lvl="1" indent="0">
              <a:buNone/>
            </a:pPr>
            <a:r>
              <a:rPr lang="en-US" sz="1400" dirty="0"/>
              <a:t>stimulation of surfactant-releasing lung </a:t>
            </a:r>
            <a:r>
              <a:rPr lang="en-US" sz="1400" dirty="0" err="1"/>
              <a:t>cells</a:t>
            </a:r>
            <a:r>
              <a:rPr lang="en-US" sz="1400" dirty="0" err="1" smtClean="0"/>
              <a:t>”.Laser</a:t>
            </a:r>
            <a:r>
              <a:rPr lang="en-US" sz="1400" dirty="0" smtClean="0"/>
              <a:t> </a:t>
            </a:r>
            <a:r>
              <a:rPr lang="en-US" sz="1400" dirty="0"/>
              <a:t>physics, 11(11), pp. 1217–1223. </a:t>
            </a:r>
            <a:r>
              <a:rPr lang="en-US" sz="1400" dirty="0" err="1"/>
              <a:t>eng.</a:t>
            </a:r>
            <a:endParaRPr lang="en-US" sz="1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552" y="3200400"/>
            <a:ext cx="2974897" cy="2920187"/>
          </a:xfrm>
          <a:prstGeom prst="rect">
            <a:avLst/>
          </a:prstGeom>
        </p:spPr>
      </p:pic>
    </p:spTree>
    <p:extLst>
      <p:ext uri="{BB962C8B-B14F-4D97-AF65-F5344CB8AC3E}">
        <p14:creationId xmlns:p14="http://schemas.microsoft.com/office/powerpoint/2010/main" val="372071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Stiffness plot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6400"/>
            <a:ext cx="4243388" cy="442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998667" y="6110896"/>
            <a:ext cx="802433" cy="386566"/>
            <a:chOff x="7973008" y="6110896"/>
            <a:chExt cx="802433" cy="386566"/>
          </a:xfrm>
        </p:grpSpPr>
        <p:sp>
          <p:nvSpPr>
            <p:cNvPr id="4" name="Rounded Rectangle 3"/>
            <p:cNvSpPr/>
            <p:nvPr/>
          </p:nvSpPr>
          <p:spPr>
            <a:xfrm>
              <a:off x="7973008" y="6110896"/>
              <a:ext cx="802433" cy="3865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TextBox 4">
              <a:hlinkClick r:id="" action="ppaction://hlinkshowjump?jump=lastslideviewed"/>
            </p:cNvPr>
            <p:cNvSpPr txBox="1"/>
            <p:nvPr/>
          </p:nvSpPr>
          <p:spPr>
            <a:xfrm>
              <a:off x="8031324" y="6110896"/>
              <a:ext cx="685800" cy="369332"/>
            </a:xfrm>
            <a:prstGeom prst="rect">
              <a:avLst/>
            </a:prstGeom>
            <a:noFill/>
          </p:spPr>
          <p:txBody>
            <a:bodyPr wrap="square" rtlCol="0">
              <a:spAutoFit/>
            </a:bodyPr>
            <a:lstStyle/>
            <a:p>
              <a:r>
                <a:rPr lang="en-US" dirty="0" smtClean="0"/>
                <a:t>Back</a:t>
              </a:r>
              <a:endParaRPr lang="en-US" dirty="0"/>
            </a:p>
          </p:txBody>
        </p:sp>
      </p:grpSp>
    </p:spTree>
    <p:extLst>
      <p:ext uri="{BB962C8B-B14F-4D97-AF65-F5344CB8AC3E}">
        <p14:creationId xmlns:p14="http://schemas.microsoft.com/office/powerpoint/2010/main" val="1031575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Info</a:t>
            </a:r>
            <a:endParaRPr lang="en-US" dirty="0"/>
          </a:p>
        </p:txBody>
      </p:sp>
      <p:sp>
        <p:nvSpPr>
          <p:cNvPr id="3" name="Content Placeholder 2"/>
          <p:cNvSpPr>
            <a:spLocks noGrp="1"/>
          </p:cNvSpPr>
          <p:nvPr>
            <p:ph idx="1"/>
          </p:nvPr>
        </p:nvSpPr>
        <p:spPr/>
        <p:txBody>
          <a:bodyPr>
            <a:normAutofit/>
          </a:bodyPr>
          <a:lstStyle/>
          <a:p>
            <a:r>
              <a:rPr lang="en-US" dirty="0" smtClean="0"/>
              <a:t>Implemented using Visual C++ 2010 and CUDA API</a:t>
            </a:r>
          </a:p>
          <a:p>
            <a:r>
              <a:rPr lang="en-US" dirty="0" smtClean="0"/>
              <a:t>Windows </a:t>
            </a:r>
            <a:r>
              <a:rPr lang="en-US" dirty="0"/>
              <a:t>7 64-bit machine </a:t>
            </a:r>
            <a:endParaRPr lang="en-US" dirty="0" smtClean="0"/>
          </a:p>
          <a:p>
            <a:r>
              <a:rPr lang="en-US" dirty="0" smtClean="0"/>
              <a:t>Intel I5-750 2.66 </a:t>
            </a:r>
            <a:r>
              <a:rPr lang="en-US" dirty="0"/>
              <a:t>GHz </a:t>
            </a:r>
            <a:r>
              <a:rPr lang="en-US" dirty="0" smtClean="0"/>
              <a:t>processor</a:t>
            </a:r>
          </a:p>
          <a:p>
            <a:r>
              <a:rPr lang="en-US" dirty="0" smtClean="0"/>
              <a:t>NVIDIA </a:t>
            </a:r>
            <a:r>
              <a:rPr lang="en-US" dirty="0"/>
              <a:t>GeForce 470 GTX </a:t>
            </a:r>
            <a:r>
              <a:rPr lang="en-US" dirty="0" smtClean="0"/>
              <a:t>GPU</a:t>
            </a:r>
          </a:p>
          <a:p>
            <a:r>
              <a:rPr lang="en-US" dirty="0" smtClean="0"/>
              <a:t>8GB </a:t>
            </a:r>
            <a:r>
              <a:rPr lang="en-US" dirty="0"/>
              <a:t>of </a:t>
            </a:r>
            <a:r>
              <a:rPr lang="en-US" dirty="0" smtClean="0"/>
              <a:t>RAM</a:t>
            </a:r>
            <a:endParaRPr lang="en-US" dirty="0"/>
          </a:p>
        </p:txBody>
      </p:sp>
      <p:sp>
        <p:nvSpPr>
          <p:cNvPr id="4" name="Slide Number Placeholder 3"/>
          <p:cNvSpPr>
            <a:spLocks noGrp="1"/>
          </p:cNvSpPr>
          <p:nvPr>
            <p:ph type="sldNum" sz="quarter" idx="12"/>
          </p:nvPr>
        </p:nvSpPr>
        <p:spPr/>
        <p:txBody>
          <a:bodyPr/>
          <a:lstStyle/>
          <a:p>
            <a:fld id="{8943B481-6424-4C66-AFB6-699C3AB310D6}" type="slidenum">
              <a:rPr lang="en-US" smtClean="0"/>
              <a:t>33</a:t>
            </a:fld>
            <a:endParaRPr lang="en-US"/>
          </a:p>
        </p:txBody>
      </p:sp>
    </p:spTree>
    <p:extLst>
      <p:ext uri="{BB962C8B-B14F-4D97-AF65-F5344CB8AC3E}">
        <p14:creationId xmlns:p14="http://schemas.microsoft.com/office/powerpoint/2010/main" val="558308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Trapping</a:t>
            </a:r>
            <a:endParaRPr lang="en-US" dirty="0"/>
          </a:p>
        </p:txBody>
      </p:sp>
      <p:sp>
        <p:nvSpPr>
          <p:cNvPr id="3" name="Content Placeholder 2"/>
          <p:cNvSpPr>
            <a:spLocks noGrp="1"/>
          </p:cNvSpPr>
          <p:nvPr>
            <p:ph idx="1"/>
          </p:nvPr>
        </p:nvSpPr>
        <p:spPr/>
        <p:txBody>
          <a:bodyPr/>
          <a:lstStyle/>
          <a:p>
            <a:pPr marL="0" indent="0">
              <a:buNone/>
            </a:pPr>
            <a:r>
              <a:rPr lang="en-US" dirty="0"/>
              <a:t>Non-contact micro and nano-manipulation </a:t>
            </a:r>
            <a:r>
              <a:rPr lang="en-US" dirty="0" smtClean="0"/>
              <a:t>technique</a:t>
            </a:r>
          </a:p>
        </p:txBody>
      </p:sp>
      <p:pic>
        <p:nvPicPr>
          <p:cNvPr id="5" name="OpticalTrapp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76800" y="2895600"/>
            <a:ext cx="4175495" cy="3131621"/>
          </a:xfrm>
          <a:prstGeom prst="rect">
            <a:avLst/>
          </a:prstGeom>
        </p:spPr>
      </p:pic>
      <p:grpSp>
        <p:nvGrpSpPr>
          <p:cNvPr id="6" name="Group 5"/>
          <p:cNvGrpSpPr/>
          <p:nvPr/>
        </p:nvGrpSpPr>
        <p:grpSpPr>
          <a:xfrm>
            <a:off x="136006" y="2743200"/>
            <a:ext cx="4740794" cy="3561382"/>
            <a:chOff x="87781" y="-1"/>
            <a:chExt cx="5462897" cy="4103802"/>
          </a:xfrm>
        </p:grpSpPr>
        <p:grpSp>
          <p:nvGrpSpPr>
            <p:cNvPr id="7" name="Group 6"/>
            <p:cNvGrpSpPr/>
            <p:nvPr/>
          </p:nvGrpSpPr>
          <p:grpSpPr>
            <a:xfrm>
              <a:off x="87781" y="-1"/>
              <a:ext cx="5462897" cy="4103802"/>
              <a:chOff x="87781" y="-1"/>
              <a:chExt cx="5462897" cy="4103802"/>
            </a:xfrm>
          </p:grpSpPr>
          <p:grpSp>
            <p:nvGrpSpPr>
              <p:cNvPr id="9" name="Group 8"/>
              <p:cNvGrpSpPr/>
              <p:nvPr/>
            </p:nvGrpSpPr>
            <p:grpSpPr>
              <a:xfrm>
                <a:off x="87781" y="65836"/>
                <a:ext cx="5215204" cy="4037965"/>
                <a:chOff x="-1" y="0"/>
                <a:chExt cx="5215610" cy="4037965"/>
              </a:xfrm>
            </p:grpSpPr>
            <p:grpSp>
              <p:nvGrpSpPr>
                <p:cNvPr id="27" name="Group 26"/>
                <p:cNvGrpSpPr/>
                <p:nvPr/>
              </p:nvGrpSpPr>
              <p:grpSpPr>
                <a:xfrm>
                  <a:off x="-1" y="0"/>
                  <a:ext cx="5215610" cy="4037965"/>
                  <a:chOff x="-263349" y="0"/>
                  <a:chExt cx="5216203" cy="4037965"/>
                </a:xfrm>
              </p:grpSpPr>
              <p:grpSp>
                <p:nvGrpSpPr>
                  <p:cNvPr id="29" name="Group 28"/>
                  <p:cNvGrpSpPr/>
                  <p:nvPr/>
                </p:nvGrpSpPr>
                <p:grpSpPr>
                  <a:xfrm>
                    <a:off x="-263349" y="0"/>
                    <a:ext cx="5216203" cy="4037965"/>
                    <a:chOff x="-263382" y="0"/>
                    <a:chExt cx="5216850" cy="4038320"/>
                  </a:xfrm>
                </p:grpSpPr>
                <p:sp>
                  <p:nvSpPr>
                    <p:cNvPr id="31" name="Rectangle 30"/>
                    <p:cNvSpPr>
                      <a:spLocks noChangeArrowheads="1"/>
                    </p:cNvSpPr>
                    <p:nvPr/>
                  </p:nvSpPr>
                  <p:spPr bwMode="auto">
                    <a:xfrm>
                      <a:off x="-263382" y="1428052"/>
                      <a:ext cx="5216850" cy="2607956"/>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lstStyle/>
                    <a:p>
                      <a:pPr marL="0" marR="0">
                        <a:lnSpc>
                          <a:spcPct val="115000"/>
                        </a:lnSpc>
                        <a:spcBef>
                          <a:spcPts val="0"/>
                        </a:spcBef>
                        <a:spcAft>
                          <a:spcPts val="1000"/>
                        </a:spcAft>
                      </a:pPr>
                      <a:r>
                        <a:rPr lang="en-US" sz="1000">
                          <a:effectLst/>
                          <a:ea typeface="Times New Roman"/>
                          <a:cs typeface="Times New Roman"/>
                        </a:rPr>
                        <a:t> </a:t>
                      </a:r>
                      <a:endParaRPr lang="en-US" sz="1000">
                        <a:effectLst/>
                        <a:ea typeface="Calibri"/>
                        <a:cs typeface="Times New Roman"/>
                      </a:endParaRPr>
                    </a:p>
                  </p:txBody>
                </p:sp>
                <p:grpSp>
                  <p:nvGrpSpPr>
                    <p:cNvPr id="32" name="Group 31"/>
                    <p:cNvGrpSpPr/>
                    <p:nvPr/>
                  </p:nvGrpSpPr>
                  <p:grpSpPr>
                    <a:xfrm>
                      <a:off x="1002183" y="0"/>
                      <a:ext cx="2355037" cy="4038320"/>
                      <a:chOff x="1002183" y="0"/>
                      <a:chExt cx="2355037" cy="4038320"/>
                    </a:xfrm>
                  </p:grpSpPr>
                  <p:sp>
                    <p:nvSpPr>
                      <p:cNvPr id="33" name="Oval 32"/>
                      <p:cNvSpPr>
                        <a:spLocks noChangeArrowheads="1"/>
                      </p:cNvSpPr>
                      <p:nvPr/>
                    </p:nvSpPr>
                    <p:spPr bwMode="auto">
                      <a:xfrm>
                        <a:off x="1660639" y="1762963"/>
                        <a:ext cx="665480" cy="647065"/>
                      </a:xfrm>
                      <a:prstGeom prst="ellips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path path="circle">
                          <a:fillToRect l="50000" t="50000" r="50000" b="50000"/>
                        </a:path>
                        <a:tileRect/>
                      </a:gradFill>
                      <a:ln>
                        <a:headEnd/>
                        <a:tailEnd/>
                      </a:ln>
                      <a:extLst/>
                    </p:spPr>
                    <p:style>
                      <a:lnRef idx="1">
                        <a:schemeClr val="accent2"/>
                      </a:lnRef>
                      <a:fillRef idx="2">
                        <a:schemeClr val="accent2"/>
                      </a:fillRef>
                      <a:effectRef idx="1">
                        <a:schemeClr val="accent2"/>
                      </a:effectRef>
                      <a:fontRef idx="minor">
                        <a:schemeClr val="dk1"/>
                      </a:fontRef>
                    </p:style>
                    <p:txBody>
                      <a:bodyPr wrap="square" anchor="ctr"/>
                      <a:lstStyle/>
                      <a:p>
                        <a:pPr marL="0" marR="0">
                          <a:lnSpc>
                            <a:spcPct val="115000"/>
                          </a:lnSpc>
                          <a:spcBef>
                            <a:spcPts val="0"/>
                          </a:spcBef>
                          <a:spcAft>
                            <a:spcPts val="1000"/>
                          </a:spcAft>
                        </a:pPr>
                        <a:r>
                          <a:rPr lang="en-US" sz="1000">
                            <a:effectLst/>
                            <a:ea typeface="Times New Roman"/>
                            <a:cs typeface="Times New Roman"/>
                          </a:rPr>
                          <a:t> </a:t>
                        </a:r>
                        <a:endParaRPr lang="en-US" sz="1000">
                          <a:effectLst/>
                          <a:ea typeface="Calibri"/>
                          <a:cs typeface="Times New Roman"/>
                        </a:endParaRPr>
                      </a:p>
                    </p:txBody>
                  </p:sp>
                  <p:grpSp>
                    <p:nvGrpSpPr>
                      <p:cNvPr id="34" name="Group 33"/>
                      <p:cNvGrpSpPr/>
                      <p:nvPr/>
                    </p:nvGrpSpPr>
                    <p:grpSpPr>
                      <a:xfrm>
                        <a:off x="1002183" y="0"/>
                        <a:ext cx="2355037" cy="4038320"/>
                        <a:chOff x="1002183" y="0"/>
                        <a:chExt cx="2355037" cy="4038320"/>
                      </a:xfrm>
                    </p:grpSpPr>
                    <p:sp>
                      <p:nvSpPr>
                        <p:cNvPr id="35" name="Rectangle 34"/>
                        <p:cNvSpPr>
                          <a:spLocks noChangeArrowheads="1"/>
                        </p:cNvSpPr>
                        <p:nvPr/>
                      </p:nvSpPr>
                      <p:spPr bwMode="auto">
                        <a:xfrm>
                          <a:off x="1082650" y="782726"/>
                          <a:ext cx="2274570" cy="457200"/>
                        </a:xfrm>
                        <a:prstGeom prst="rect">
                          <a:avLst/>
                        </a:prstGeom>
                        <a:gradFill rotWithShape="0">
                          <a:gsLst>
                            <a:gs pos="0">
                              <a:srgbClr val="33FF33"/>
                            </a:gs>
                            <a:gs pos="50000">
                              <a:srgbClr val="007E00"/>
                            </a:gs>
                            <a:gs pos="100000">
                              <a:srgbClr val="33FF33"/>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marL="0" marR="0">
                            <a:lnSpc>
                              <a:spcPct val="115000"/>
                            </a:lnSpc>
                            <a:spcBef>
                              <a:spcPts val="0"/>
                            </a:spcBef>
                            <a:spcAft>
                              <a:spcPts val="1000"/>
                            </a:spcAft>
                          </a:pPr>
                          <a:r>
                            <a:rPr lang="en-US" sz="1000">
                              <a:effectLst/>
                              <a:latin typeface="Calibri"/>
                              <a:ea typeface="Times New Roman"/>
                              <a:cs typeface="Times New Roman"/>
                            </a:rPr>
                            <a:t> </a:t>
                          </a:r>
                          <a:endParaRPr lang="en-US" sz="1000">
                            <a:effectLst/>
                            <a:latin typeface="Calibri"/>
                            <a:ea typeface="Calibri"/>
                            <a:cs typeface="Times New Roman"/>
                          </a:endParaRPr>
                        </a:p>
                      </p:txBody>
                    </p:sp>
                    <p:grpSp>
                      <p:nvGrpSpPr>
                        <p:cNvPr id="36" name="Group 35"/>
                        <p:cNvGrpSpPr>
                          <a:grpSpLocks/>
                        </p:cNvGrpSpPr>
                        <p:nvPr/>
                      </p:nvGrpSpPr>
                      <p:grpSpPr bwMode="auto">
                        <a:xfrm>
                          <a:off x="1002183" y="0"/>
                          <a:ext cx="2343152" cy="476250"/>
                          <a:chOff x="1002183" y="0"/>
                          <a:chExt cx="1476" cy="300"/>
                        </a:xfrm>
                      </p:grpSpPr>
                      <p:sp>
                        <p:nvSpPr>
                          <p:cNvPr id="56" name="Freeform 55"/>
                          <p:cNvSpPr>
                            <a:spLocks/>
                          </p:cNvSpPr>
                          <p:nvPr/>
                        </p:nvSpPr>
                        <p:spPr bwMode="auto">
                          <a:xfrm>
                            <a:off x="1002246" y="60"/>
                            <a:ext cx="673" cy="240"/>
                          </a:xfrm>
                          <a:custGeom>
                            <a:avLst/>
                            <a:gdLst>
                              <a:gd name="T0" fmla="*/ 0 w 673"/>
                              <a:gd name="T1" fmla="*/ 0 h 240"/>
                              <a:gd name="T2" fmla="*/ 84 w 673"/>
                              <a:gd name="T3" fmla="*/ 6 h 240"/>
                              <a:gd name="T4" fmla="*/ 168 w 673"/>
                              <a:gd name="T5" fmla="*/ 24 h 240"/>
                              <a:gd name="T6" fmla="*/ 237 w 673"/>
                              <a:gd name="T7" fmla="*/ 57 h 240"/>
                              <a:gd name="T8" fmla="*/ 315 w 673"/>
                              <a:gd name="T9" fmla="*/ 114 h 240"/>
                              <a:gd name="T10" fmla="*/ 399 w 673"/>
                              <a:gd name="T11" fmla="*/ 177 h 240"/>
                              <a:gd name="T12" fmla="*/ 486 w 673"/>
                              <a:gd name="T13" fmla="*/ 216 h 240"/>
                              <a:gd name="T14" fmla="*/ 576 w 673"/>
                              <a:gd name="T15" fmla="*/ 230 h 240"/>
                              <a:gd name="T16" fmla="*/ 673 w 673"/>
                              <a:gd name="T17" fmla="*/ 24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3" h="240">
                                <a:moveTo>
                                  <a:pt x="0" y="0"/>
                                </a:moveTo>
                                <a:cubicBezTo>
                                  <a:pt x="14" y="1"/>
                                  <a:pt x="56" y="2"/>
                                  <a:pt x="84" y="6"/>
                                </a:cubicBezTo>
                                <a:cubicBezTo>
                                  <a:pt x="112" y="10"/>
                                  <a:pt x="143" y="16"/>
                                  <a:pt x="168" y="24"/>
                                </a:cubicBezTo>
                                <a:cubicBezTo>
                                  <a:pt x="193" y="32"/>
                                  <a:pt x="213" y="42"/>
                                  <a:pt x="237" y="57"/>
                                </a:cubicBezTo>
                                <a:cubicBezTo>
                                  <a:pt x="261" y="72"/>
                                  <a:pt x="288" y="94"/>
                                  <a:pt x="315" y="114"/>
                                </a:cubicBezTo>
                                <a:cubicBezTo>
                                  <a:pt x="342" y="134"/>
                                  <a:pt x="370" y="160"/>
                                  <a:pt x="399" y="177"/>
                                </a:cubicBezTo>
                                <a:cubicBezTo>
                                  <a:pt x="428" y="194"/>
                                  <a:pt x="457" y="207"/>
                                  <a:pt x="486" y="216"/>
                                </a:cubicBezTo>
                                <a:cubicBezTo>
                                  <a:pt x="515" y="225"/>
                                  <a:pt x="545" y="226"/>
                                  <a:pt x="576" y="230"/>
                                </a:cubicBezTo>
                                <a:cubicBezTo>
                                  <a:pt x="607" y="234"/>
                                  <a:pt x="653" y="238"/>
                                  <a:pt x="673" y="24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a:lnSpc>
                                <a:spcPct val="115000"/>
                              </a:lnSpc>
                              <a:spcBef>
                                <a:spcPts val="0"/>
                              </a:spcBef>
                              <a:spcAft>
                                <a:spcPts val="1000"/>
                              </a:spcAft>
                            </a:pPr>
                            <a:r>
                              <a:rPr lang="en-US" sz="1000">
                                <a:effectLst/>
                                <a:latin typeface="Calibri"/>
                                <a:ea typeface="Times New Roman"/>
                                <a:cs typeface="Times New Roman"/>
                              </a:rPr>
                              <a:t> </a:t>
                            </a:r>
                            <a:endParaRPr lang="en-US" sz="1000">
                              <a:effectLst/>
                              <a:latin typeface="Calibri"/>
                              <a:ea typeface="Calibri"/>
                              <a:cs typeface="Times New Roman"/>
                            </a:endParaRPr>
                          </a:p>
                        </p:txBody>
                      </p:sp>
                      <p:sp>
                        <p:nvSpPr>
                          <p:cNvPr id="57" name="Freeform 56"/>
                          <p:cNvSpPr>
                            <a:spLocks/>
                          </p:cNvSpPr>
                          <p:nvPr/>
                        </p:nvSpPr>
                        <p:spPr bwMode="auto">
                          <a:xfrm>
                            <a:off x="1002921" y="60"/>
                            <a:ext cx="676" cy="240"/>
                          </a:xfrm>
                          <a:custGeom>
                            <a:avLst/>
                            <a:gdLst>
                              <a:gd name="T0" fmla="*/ 676 w 676"/>
                              <a:gd name="T1" fmla="*/ 0 h 240"/>
                              <a:gd name="T2" fmla="*/ 592 w 676"/>
                              <a:gd name="T3" fmla="*/ 6 h 240"/>
                              <a:gd name="T4" fmla="*/ 508 w 676"/>
                              <a:gd name="T5" fmla="*/ 24 h 240"/>
                              <a:gd name="T6" fmla="*/ 439 w 676"/>
                              <a:gd name="T7" fmla="*/ 57 h 240"/>
                              <a:gd name="T8" fmla="*/ 361 w 676"/>
                              <a:gd name="T9" fmla="*/ 114 h 240"/>
                              <a:gd name="T10" fmla="*/ 277 w 676"/>
                              <a:gd name="T11" fmla="*/ 177 h 240"/>
                              <a:gd name="T12" fmla="*/ 190 w 676"/>
                              <a:gd name="T13" fmla="*/ 216 h 240"/>
                              <a:gd name="T14" fmla="*/ 100 w 676"/>
                              <a:gd name="T15" fmla="*/ 230 h 240"/>
                              <a:gd name="T16" fmla="*/ 0 w 676"/>
                              <a:gd name="T17" fmla="*/ 24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6" h="240">
                                <a:moveTo>
                                  <a:pt x="676" y="0"/>
                                </a:moveTo>
                                <a:cubicBezTo>
                                  <a:pt x="662" y="1"/>
                                  <a:pt x="620" y="2"/>
                                  <a:pt x="592" y="6"/>
                                </a:cubicBezTo>
                                <a:cubicBezTo>
                                  <a:pt x="564" y="10"/>
                                  <a:pt x="533" y="16"/>
                                  <a:pt x="508" y="24"/>
                                </a:cubicBezTo>
                                <a:cubicBezTo>
                                  <a:pt x="483" y="32"/>
                                  <a:pt x="463" y="42"/>
                                  <a:pt x="439" y="57"/>
                                </a:cubicBezTo>
                                <a:cubicBezTo>
                                  <a:pt x="415" y="72"/>
                                  <a:pt x="388" y="94"/>
                                  <a:pt x="361" y="114"/>
                                </a:cubicBezTo>
                                <a:cubicBezTo>
                                  <a:pt x="334" y="134"/>
                                  <a:pt x="306" y="160"/>
                                  <a:pt x="277" y="177"/>
                                </a:cubicBezTo>
                                <a:cubicBezTo>
                                  <a:pt x="248" y="194"/>
                                  <a:pt x="219" y="207"/>
                                  <a:pt x="190" y="216"/>
                                </a:cubicBezTo>
                                <a:cubicBezTo>
                                  <a:pt x="161" y="225"/>
                                  <a:pt x="132" y="226"/>
                                  <a:pt x="100" y="230"/>
                                </a:cubicBezTo>
                                <a:cubicBezTo>
                                  <a:pt x="68" y="234"/>
                                  <a:pt x="21" y="238"/>
                                  <a:pt x="0" y="24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a:lnSpc>
                                <a:spcPct val="115000"/>
                              </a:lnSpc>
                              <a:spcBef>
                                <a:spcPts val="0"/>
                              </a:spcBef>
                              <a:spcAft>
                                <a:spcPts val="1000"/>
                              </a:spcAft>
                            </a:pPr>
                            <a:r>
                              <a:rPr lang="en-US" sz="1000">
                                <a:effectLst/>
                                <a:latin typeface="Calibri"/>
                                <a:ea typeface="Times New Roman"/>
                                <a:cs typeface="Times New Roman"/>
                              </a:rPr>
                              <a:t> </a:t>
                            </a:r>
                            <a:endParaRPr lang="en-US" sz="1000">
                              <a:effectLst/>
                              <a:latin typeface="Calibri"/>
                              <a:ea typeface="Calibri"/>
                              <a:cs typeface="Times New Roman"/>
                            </a:endParaRPr>
                          </a:p>
                        </p:txBody>
                      </p:sp>
                      <p:cxnSp>
                        <p:nvCxnSpPr>
                          <p:cNvPr id="58" name="Line 45"/>
                          <p:cNvCxnSpPr/>
                          <p:nvPr/>
                        </p:nvCxnSpPr>
                        <p:spPr bwMode="auto">
                          <a:xfrm>
                            <a:off x="1002183" y="0"/>
                            <a:ext cx="14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 name="Group 36"/>
                        <p:cNvGrpSpPr/>
                        <p:nvPr/>
                      </p:nvGrpSpPr>
                      <p:grpSpPr>
                        <a:xfrm>
                          <a:off x="1265530" y="21945"/>
                          <a:ext cx="1635557" cy="4016375"/>
                          <a:chOff x="1265530" y="21945"/>
                          <a:chExt cx="1635557" cy="4016375"/>
                        </a:xfrm>
                      </p:grpSpPr>
                      <p:cxnSp>
                        <p:nvCxnSpPr>
                          <p:cNvPr id="38" name="Line 36"/>
                          <p:cNvCxnSpPr/>
                          <p:nvPr/>
                        </p:nvCxnSpPr>
                        <p:spPr bwMode="auto">
                          <a:xfrm>
                            <a:off x="2172615" y="21945"/>
                            <a:ext cx="0" cy="4016375"/>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Line 37"/>
                          <p:cNvCxnSpPr/>
                          <p:nvPr/>
                        </p:nvCxnSpPr>
                        <p:spPr bwMode="auto">
                          <a:xfrm>
                            <a:off x="1660551" y="2018995"/>
                            <a:ext cx="517525" cy="14795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oup 39"/>
                          <p:cNvGrpSpPr/>
                          <p:nvPr/>
                        </p:nvGrpSpPr>
                        <p:grpSpPr>
                          <a:xfrm>
                            <a:off x="1265530" y="504749"/>
                            <a:ext cx="1635557" cy="2663266"/>
                            <a:chOff x="1265530" y="504749"/>
                            <a:chExt cx="1635557" cy="2663266"/>
                          </a:xfrm>
                        </p:grpSpPr>
                        <p:cxnSp>
                          <p:nvCxnSpPr>
                            <p:cNvPr id="41" name="Line 40"/>
                            <p:cNvCxnSpPr/>
                            <p:nvPr/>
                          </p:nvCxnSpPr>
                          <p:spPr bwMode="auto">
                            <a:xfrm flipH="1">
                              <a:off x="1872692" y="2070201"/>
                              <a:ext cx="111125" cy="114300"/>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Line 41"/>
                            <p:cNvCxnSpPr/>
                            <p:nvPr/>
                          </p:nvCxnSpPr>
                          <p:spPr bwMode="auto">
                            <a:xfrm>
                              <a:off x="1989735" y="2070201"/>
                              <a:ext cx="596900" cy="193675"/>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3" name="Group 42"/>
                            <p:cNvGrpSpPr/>
                            <p:nvPr/>
                          </p:nvGrpSpPr>
                          <p:grpSpPr>
                            <a:xfrm>
                              <a:off x="1265530" y="504749"/>
                              <a:ext cx="1635557" cy="2663266"/>
                              <a:chOff x="1265530" y="504749"/>
                              <a:chExt cx="1635557" cy="2663266"/>
                            </a:xfrm>
                          </p:grpSpPr>
                          <p:cxnSp>
                            <p:nvCxnSpPr>
                              <p:cNvPr id="46" name="Line 27"/>
                              <p:cNvCxnSpPr/>
                              <p:nvPr/>
                            </p:nvCxnSpPr>
                            <p:spPr bwMode="auto">
                              <a:xfrm flipH="1">
                                <a:off x="1477671" y="782726"/>
                                <a:ext cx="0" cy="59055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Line 28"/>
                              <p:cNvCxnSpPr/>
                              <p:nvPr/>
                            </p:nvCxnSpPr>
                            <p:spPr bwMode="auto">
                              <a:xfrm>
                                <a:off x="1477671" y="1521561"/>
                                <a:ext cx="185750" cy="495909"/>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Line 30"/>
                              <p:cNvCxnSpPr/>
                              <p:nvPr/>
                            </p:nvCxnSpPr>
                            <p:spPr bwMode="auto">
                              <a:xfrm>
                                <a:off x="2062887" y="2399385"/>
                                <a:ext cx="838200" cy="180975"/>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Line 31"/>
                              <p:cNvCxnSpPr/>
                              <p:nvPr/>
                            </p:nvCxnSpPr>
                            <p:spPr bwMode="auto">
                              <a:xfrm>
                                <a:off x="2121409" y="790041"/>
                                <a:ext cx="0" cy="561975"/>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Line 32"/>
                              <p:cNvCxnSpPr/>
                              <p:nvPr/>
                            </p:nvCxnSpPr>
                            <p:spPr bwMode="auto">
                              <a:xfrm>
                                <a:off x="2121409" y="1521561"/>
                                <a:ext cx="6883" cy="284556"/>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Line 34"/>
                              <p:cNvCxnSpPr/>
                              <p:nvPr/>
                            </p:nvCxnSpPr>
                            <p:spPr bwMode="auto">
                              <a:xfrm flipH="1">
                                <a:off x="1265530" y="2377440"/>
                                <a:ext cx="622300" cy="790575"/>
                              </a:xfrm>
                              <a:prstGeom prst="line">
                                <a:avLst/>
                              </a:prstGeom>
                              <a:noFill/>
                              <a:ln w="38100">
                                <a:solidFill>
                                  <a:srgbClr val="0099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Line 38"/>
                              <p:cNvCxnSpPr/>
                              <p:nvPr/>
                            </p:nvCxnSpPr>
                            <p:spPr bwMode="auto">
                              <a:xfrm>
                                <a:off x="1660551" y="2018995"/>
                                <a:ext cx="400050" cy="38100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Line 39"/>
                              <p:cNvCxnSpPr/>
                              <p:nvPr/>
                            </p:nvCxnSpPr>
                            <p:spPr bwMode="auto">
                              <a:xfrm flipH="1">
                                <a:off x="1880007" y="1792224"/>
                                <a:ext cx="244475" cy="612775"/>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Line 50"/>
                              <p:cNvCxnSpPr/>
                              <p:nvPr/>
                            </p:nvCxnSpPr>
                            <p:spPr bwMode="auto">
                              <a:xfrm>
                                <a:off x="1477671" y="504749"/>
                                <a:ext cx="0" cy="28575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Line 51"/>
                              <p:cNvCxnSpPr/>
                              <p:nvPr/>
                            </p:nvCxnSpPr>
                            <p:spPr bwMode="auto">
                              <a:xfrm>
                                <a:off x="2121409" y="534009"/>
                                <a:ext cx="0" cy="257175"/>
                              </a:xfrm>
                              <a:prstGeom prst="line">
                                <a:avLst/>
                              </a:prstGeom>
                              <a:noFill/>
                              <a:ln w="38100">
                                <a:solidFill>
                                  <a:srgbClr val="0099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 name="Line 53"/>
                            <p:cNvCxnSpPr/>
                            <p:nvPr/>
                          </p:nvCxnSpPr>
                          <p:spPr bwMode="auto">
                            <a:xfrm>
                              <a:off x="1982420" y="2070201"/>
                              <a:ext cx="501650" cy="295275"/>
                            </a:xfrm>
                            <a:prstGeom prst="line">
                              <a:avLst/>
                            </a:prstGeom>
                            <a:noFill/>
                            <a:ln w="9525">
                              <a:solidFill>
                                <a:schemeClr val="tx1"/>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 Box 56"/>
                            <p:cNvSpPr txBox="1">
                              <a:spLocks noChangeArrowheads="1"/>
                            </p:cNvSpPr>
                            <p:nvPr/>
                          </p:nvSpPr>
                          <p:spPr bwMode="auto">
                            <a:xfrm>
                              <a:off x="2538375" y="2223821"/>
                              <a:ext cx="246120" cy="31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a:lnSpc>
                                  <a:spcPct val="115000"/>
                                </a:lnSpc>
                                <a:spcBef>
                                  <a:spcPts val="0"/>
                                </a:spcBef>
                                <a:spcAft>
                                  <a:spcPts val="1000"/>
                                </a:spcAft>
                              </a:pPr>
                              <a:r>
                                <a:rPr lang="en-US" sz="1000">
                                  <a:effectLst/>
                                  <a:latin typeface="Calibri"/>
                                  <a:ea typeface="Times New Roman"/>
                                  <a:cs typeface="Times New Roman"/>
                                </a:rPr>
                                <a:t> </a:t>
                              </a:r>
                              <a:endParaRPr lang="en-US" sz="1000">
                                <a:effectLst/>
                                <a:latin typeface="Calibri"/>
                                <a:ea typeface="Calibri"/>
                                <a:cs typeface="Times New Roman"/>
                              </a:endParaRPr>
                            </a:p>
                          </p:txBody>
                        </p:sp>
                      </p:grpSp>
                    </p:grpSp>
                  </p:grpSp>
                </p:grpSp>
              </p:grpSp>
              <p:sp>
                <p:nvSpPr>
                  <p:cNvPr id="30" name="Oval 29"/>
                  <p:cNvSpPr/>
                  <p:nvPr/>
                </p:nvSpPr>
                <p:spPr>
                  <a:xfrm>
                    <a:off x="841248" y="1353312"/>
                    <a:ext cx="2596896" cy="168116"/>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000"/>
                  </a:p>
                </p:txBody>
              </p:sp>
            </p:grpSp>
            <p:sp>
              <p:nvSpPr>
                <p:cNvPr id="28" name="Oval 27"/>
                <p:cNvSpPr/>
                <p:nvPr/>
              </p:nvSpPr>
              <p:spPr>
                <a:xfrm flipH="1" flipV="1">
                  <a:off x="2421331" y="345277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000"/>
                </a:p>
              </p:txBody>
            </p:sp>
          </p:grpSp>
          <p:grpSp>
            <p:nvGrpSpPr>
              <p:cNvPr id="10" name="Group 9"/>
              <p:cNvGrpSpPr/>
              <p:nvPr/>
            </p:nvGrpSpPr>
            <p:grpSpPr>
              <a:xfrm>
                <a:off x="138948" y="-1"/>
                <a:ext cx="5411730" cy="4084525"/>
                <a:chOff x="138954" y="-1"/>
                <a:chExt cx="5411976" cy="4084525"/>
              </a:xfrm>
            </p:grpSpPr>
            <p:sp>
              <p:nvSpPr>
                <p:cNvPr id="11" name="Text Box 57"/>
                <p:cNvSpPr txBox="1">
                  <a:spLocks noChangeArrowheads="1"/>
                </p:cNvSpPr>
                <p:nvPr/>
              </p:nvSpPr>
              <p:spPr bwMode="auto">
                <a:xfrm>
                  <a:off x="2754209" y="3504359"/>
                  <a:ext cx="2439148" cy="580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000" kern="1200">
                      <a:effectLst/>
                      <a:latin typeface="Calibri"/>
                      <a:ea typeface="Times New Roman"/>
                      <a:cs typeface="Calibri"/>
                    </a:rPr>
                    <a:t>As a result of optical forces glass sphere moves towards focal point </a:t>
                  </a:r>
                  <a:r>
                    <a:rPr lang="en-US" sz="1000" i="1" kern="1200">
                      <a:effectLst/>
                      <a:latin typeface="Calibri"/>
                      <a:ea typeface="Times New Roman"/>
                      <a:cs typeface="Calibri"/>
                    </a:rPr>
                    <a:t>C</a:t>
                  </a:r>
                  <a:endParaRPr lang="en-US" sz="1000">
                    <a:effectLst/>
                    <a:latin typeface="Times New Roman"/>
                    <a:ea typeface="Times New Roman"/>
                  </a:endParaRPr>
                </a:p>
              </p:txBody>
            </p:sp>
            <p:grpSp>
              <p:nvGrpSpPr>
                <p:cNvPr id="12" name="Group 11"/>
                <p:cNvGrpSpPr/>
                <p:nvPr/>
              </p:nvGrpSpPr>
              <p:grpSpPr>
                <a:xfrm>
                  <a:off x="138954" y="-1"/>
                  <a:ext cx="5411976" cy="3694079"/>
                  <a:chOff x="138954" y="-1"/>
                  <a:chExt cx="5411976" cy="3694079"/>
                </a:xfrm>
              </p:grpSpPr>
              <p:sp>
                <p:nvSpPr>
                  <p:cNvPr id="13" name="Text Box 52"/>
                  <p:cNvSpPr txBox="1">
                    <a:spLocks noChangeArrowheads="1"/>
                  </p:cNvSpPr>
                  <p:nvPr/>
                </p:nvSpPr>
                <p:spPr bwMode="auto">
                  <a:xfrm>
                    <a:off x="138954" y="818973"/>
                    <a:ext cx="1294368" cy="4610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Incoming laser beam</a:t>
                    </a:r>
                    <a:endParaRPr lang="en-US" sz="1000">
                      <a:effectLst/>
                      <a:latin typeface="Times New Roman"/>
                      <a:ea typeface="Times New Roman"/>
                    </a:endParaRPr>
                  </a:p>
                </p:txBody>
              </p:sp>
              <p:sp>
                <p:nvSpPr>
                  <p:cNvPr id="14" name="Text Box 18"/>
                  <p:cNvSpPr txBox="1">
                    <a:spLocks noChangeArrowheads="1"/>
                  </p:cNvSpPr>
                  <p:nvPr/>
                </p:nvSpPr>
                <p:spPr bwMode="auto">
                  <a:xfrm>
                    <a:off x="2285430" y="3396732"/>
                    <a:ext cx="290388"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000" i="1" kern="1200">
                        <a:solidFill>
                          <a:srgbClr val="000000"/>
                        </a:solidFill>
                        <a:effectLst/>
                        <a:latin typeface="Calibri"/>
                        <a:ea typeface="Times New Roman"/>
                        <a:cs typeface="Calibri"/>
                      </a:rPr>
                      <a:t>C</a:t>
                    </a:r>
                    <a:endParaRPr lang="en-US" sz="1000">
                      <a:effectLst/>
                      <a:latin typeface="Times New Roman"/>
                      <a:ea typeface="Times New Roman"/>
                    </a:endParaRPr>
                  </a:p>
                </p:txBody>
              </p:sp>
              <p:grpSp>
                <p:nvGrpSpPr>
                  <p:cNvPr id="15" name="Group 14"/>
                  <p:cNvGrpSpPr/>
                  <p:nvPr/>
                </p:nvGrpSpPr>
                <p:grpSpPr>
                  <a:xfrm>
                    <a:off x="138961" y="-1"/>
                    <a:ext cx="5411969" cy="3694079"/>
                    <a:chOff x="-7343" y="-1"/>
                    <a:chExt cx="5411969" cy="3694079"/>
                  </a:xfrm>
                </p:grpSpPr>
                <p:sp>
                  <p:nvSpPr>
                    <p:cNvPr id="16" name="Text Box 47"/>
                    <p:cNvSpPr txBox="1">
                      <a:spLocks noChangeArrowheads="1"/>
                    </p:cNvSpPr>
                    <p:nvPr/>
                  </p:nvSpPr>
                  <p:spPr bwMode="auto">
                    <a:xfrm>
                      <a:off x="3560803" y="-1"/>
                      <a:ext cx="1640548" cy="6437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Gaussian intensity profile of laser beam</a:t>
                      </a:r>
                      <a:endParaRPr lang="en-US" sz="1000">
                        <a:effectLst/>
                        <a:latin typeface="Times New Roman"/>
                        <a:ea typeface="Times New Roman"/>
                      </a:endParaRPr>
                    </a:p>
                  </p:txBody>
                </p:sp>
                <p:sp>
                  <p:nvSpPr>
                    <p:cNvPr id="17" name="Text Box 12"/>
                    <p:cNvSpPr txBox="1">
                      <a:spLocks noChangeArrowheads="1"/>
                    </p:cNvSpPr>
                    <p:nvPr/>
                  </p:nvSpPr>
                  <p:spPr bwMode="auto">
                    <a:xfrm>
                      <a:off x="-7343" y="2004021"/>
                      <a:ext cx="1594557" cy="4610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Glass sphere with refractive index of </a:t>
                      </a:r>
                      <a:r>
                        <a:rPr lang="en-US" sz="1000" i="1" kern="1200">
                          <a:solidFill>
                            <a:srgbClr val="000000"/>
                          </a:solidFill>
                          <a:effectLst/>
                          <a:latin typeface="Calibri"/>
                          <a:ea typeface="Times New Roman"/>
                          <a:cs typeface="Calibri"/>
                        </a:rPr>
                        <a:t>n</a:t>
                      </a:r>
                      <a:r>
                        <a:rPr lang="en-US" sz="1000" i="1" kern="1200" baseline="-25000">
                          <a:solidFill>
                            <a:srgbClr val="000000"/>
                          </a:solidFill>
                          <a:effectLst/>
                          <a:latin typeface="Calibri"/>
                          <a:ea typeface="Times New Roman"/>
                          <a:cs typeface="Calibri"/>
                        </a:rPr>
                        <a:t>1</a:t>
                      </a:r>
                      <a:endParaRPr lang="en-US" sz="1000">
                        <a:effectLst/>
                        <a:latin typeface="Times New Roman"/>
                        <a:ea typeface="Times New Roman"/>
                      </a:endParaRPr>
                    </a:p>
                  </p:txBody>
                </p:sp>
                <p:sp>
                  <p:nvSpPr>
                    <p:cNvPr id="18" name="Text Box 49"/>
                    <p:cNvSpPr txBox="1">
                      <a:spLocks noChangeArrowheads="1"/>
                    </p:cNvSpPr>
                    <p:nvPr/>
                  </p:nvSpPr>
                  <p:spPr bwMode="auto">
                    <a:xfrm>
                      <a:off x="277883" y="3233029"/>
                      <a:ext cx="1914525" cy="4610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Fluidic medium with refractive index of </a:t>
                      </a:r>
                      <a:r>
                        <a:rPr lang="en-US" sz="1000" i="1" kern="1200">
                          <a:solidFill>
                            <a:srgbClr val="000000"/>
                          </a:solidFill>
                          <a:effectLst/>
                          <a:latin typeface="Calibri"/>
                          <a:ea typeface="Times New Roman"/>
                          <a:cs typeface="Calibri"/>
                        </a:rPr>
                        <a:t>n</a:t>
                      </a:r>
                      <a:r>
                        <a:rPr lang="en-US" sz="1000" i="1" kern="1200" baseline="-25000">
                          <a:solidFill>
                            <a:srgbClr val="000000"/>
                          </a:solidFill>
                          <a:effectLst/>
                          <a:latin typeface="Calibri"/>
                          <a:ea typeface="Times New Roman"/>
                          <a:cs typeface="Calibri"/>
                        </a:rPr>
                        <a:t>2</a:t>
                      </a:r>
                      <a:endParaRPr lang="en-US" sz="1000">
                        <a:effectLst/>
                        <a:latin typeface="Times New Roman"/>
                        <a:ea typeface="Times New Roman"/>
                      </a:endParaRPr>
                    </a:p>
                  </p:txBody>
                </p:sp>
                <p:sp>
                  <p:nvSpPr>
                    <p:cNvPr id="19" name="Text Box 46"/>
                    <p:cNvSpPr txBox="1">
                      <a:spLocks noChangeArrowheads="1"/>
                    </p:cNvSpPr>
                    <p:nvPr/>
                  </p:nvSpPr>
                  <p:spPr bwMode="auto">
                    <a:xfrm>
                      <a:off x="3788337" y="1206900"/>
                      <a:ext cx="1369119"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Focusing Lens</a:t>
                      </a:r>
                      <a:endParaRPr lang="en-US" sz="1000">
                        <a:effectLst/>
                        <a:latin typeface="Times New Roman"/>
                        <a:ea typeface="Times New Roman"/>
                      </a:endParaRPr>
                    </a:p>
                  </p:txBody>
                </p:sp>
                <p:sp>
                  <p:nvSpPr>
                    <p:cNvPr id="20" name="Text Box 16"/>
                    <p:cNvSpPr txBox="1">
                      <a:spLocks noChangeArrowheads="1"/>
                    </p:cNvSpPr>
                    <p:nvPr/>
                  </p:nvSpPr>
                  <p:spPr bwMode="auto">
                    <a:xfrm>
                      <a:off x="2522814" y="2718584"/>
                      <a:ext cx="2524239" cy="7996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fontAlgn="base">
                        <a:spcBef>
                          <a:spcPts val="0"/>
                        </a:spcBef>
                        <a:spcAft>
                          <a:spcPts val="0"/>
                        </a:spcAft>
                      </a:pPr>
                      <a:r>
                        <a:rPr lang="en-US" sz="1000" i="1" kern="1200">
                          <a:effectLst/>
                          <a:latin typeface="Calibri"/>
                          <a:ea typeface="Times New Roman"/>
                          <a:cs typeface="Calibri"/>
                        </a:rPr>
                        <a:t>F</a:t>
                      </a:r>
                      <a:r>
                        <a:rPr lang="en-US" sz="1000" kern="1200" baseline="-25000">
                          <a:effectLst/>
                          <a:latin typeface="Calibri"/>
                          <a:ea typeface="Times New Roman"/>
                          <a:cs typeface="Calibri"/>
                        </a:rPr>
                        <a:t>1</a:t>
                      </a:r>
                      <a:r>
                        <a:rPr lang="en-US" sz="1000" kern="1200">
                          <a:effectLst/>
                          <a:latin typeface="Calibri"/>
                          <a:ea typeface="Times New Roman"/>
                          <a:cs typeface="Calibri"/>
                        </a:rPr>
                        <a:t>: Force due to ray 1</a:t>
                      </a:r>
                      <a:endParaRPr lang="en-US" sz="1000">
                        <a:effectLst/>
                        <a:latin typeface="Times New Roman"/>
                        <a:ea typeface="Times New Roman"/>
                      </a:endParaRPr>
                    </a:p>
                    <a:p>
                      <a:pPr marL="0" marR="0" fontAlgn="base">
                        <a:spcBef>
                          <a:spcPts val="0"/>
                        </a:spcBef>
                        <a:spcAft>
                          <a:spcPts val="0"/>
                        </a:spcAft>
                      </a:pPr>
                      <a:r>
                        <a:rPr lang="en-US" sz="1000" i="1" kern="1200">
                          <a:effectLst/>
                          <a:latin typeface="Calibri"/>
                          <a:ea typeface="Times New Roman"/>
                          <a:cs typeface="Calibri"/>
                        </a:rPr>
                        <a:t>F</a:t>
                      </a:r>
                      <a:r>
                        <a:rPr lang="en-US" sz="1000" kern="1200" baseline="-25000">
                          <a:effectLst/>
                          <a:latin typeface="Calibri"/>
                          <a:ea typeface="Times New Roman"/>
                          <a:cs typeface="Calibri"/>
                        </a:rPr>
                        <a:t>2</a:t>
                      </a:r>
                      <a:r>
                        <a:rPr lang="en-US" sz="1000" kern="1200">
                          <a:effectLst/>
                          <a:latin typeface="Calibri"/>
                          <a:ea typeface="Times New Roman"/>
                          <a:cs typeface="Calibri"/>
                        </a:rPr>
                        <a:t>: Force due to ray 2</a:t>
                      </a:r>
                      <a:endParaRPr lang="en-US" sz="1000">
                        <a:effectLst/>
                        <a:latin typeface="Times New Roman"/>
                        <a:ea typeface="Times New Roman"/>
                      </a:endParaRPr>
                    </a:p>
                    <a:p>
                      <a:pPr marL="0" marR="0" fontAlgn="base">
                        <a:spcBef>
                          <a:spcPts val="0"/>
                        </a:spcBef>
                        <a:spcAft>
                          <a:spcPts val="0"/>
                        </a:spcAft>
                      </a:pPr>
                      <a:r>
                        <a:rPr lang="en-US" sz="1000" i="1" kern="1200">
                          <a:effectLst/>
                          <a:latin typeface="Calibri"/>
                          <a:ea typeface="Times New Roman"/>
                          <a:cs typeface="Calibri"/>
                        </a:rPr>
                        <a:t>F</a:t>
                      </a:r>
                      <a:r>
                        <a:rPr lang="en-US" sz="1000" kern="1200" baseline="-25000">
                          <a:effectLst/>
                          <a:latin typeface="Calibri"/>
                          <a:ea typeface="Times New Roman"/>
                          <a:cs typeface="Calibri"/>
                        </a:rPr>
                        <a:t>n</a:t>
                      </a:r>
                      <a:r>
                        <a:rPr lang="en-US" sz="1000" kern="1200">
                          <a:effectLst/>
                          <a:latin typeface="Calibri"/>
                          <a:ea typeface="Times New Roman"/>
                          <a:cs typeface="Calibri"/>
                        </a:rPr>
                        <a:t>: Resultant force due to ray 1 and 2</a:t>
                      </a:r>
                      <a:endParaRPr lang="en-US" sz="1000">
                        <a:effectLst/>
                        <a:latin typeface="Times New Roman"/>
                        <a:ea typeface="Times New Roman"/>
                      </a:endParaRPr>
                    </a:p>
                  </p:txBody>
                </p:sp>
                <p:sp>
                  <p:nvSpPr>
                    <p:cNvPr id="21" name="Text Box 14"/>
                    <p:cNvSpPr txBox="1">
                      <a:spLocks noChangeArrowheads="1"/>
                    </p:cNvSpPr>
                    <p:nvPr/>
                  </p:nvSpPr>
                  <p:spPr bwMode="auto">
                    <a:xfrm>
                      <a:off x="2332510" y="1587263"/>
                      <a:ext cx="537919"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Ray 1</a:t>
                      </a:r>
                      <a:endParaRPr lang="en-US" sz="1000">
                        <a:effectLst/>
                        <a:latin typeface="Times New Roman"/>
                        <a:ea typeface="Times New Roman"/>
                      </a:endParaRPr>
                    </a:p>
                  </p:txBody>
                </p:sp>
                <p:sp>
                  <p:nvSpPr>
                    <p:cNvPr id="22" name="Text Box 15"/>
                    <p:cNvSpPr txBox="1">
                      <a:spLocks noChangeArrowheads="1"/>
                    </p:cNvSpPr>
                    <p:nvPr/>
                  </p:nvSpPr>
                  <p:spPr bwMode="auto">
                    <a:xfrm>
                      <a:off x="1287152" y="1587263"/>
                      <a:ext cx="718184"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fontAlgn="base">
                        <a:spcBef>
                          <a:spcPts val="0"/>
                        </a:spcBef>
                        <a:spcAft>
                          <a:spcPts val="0"/>
                        </a:spcAft>
                      </a:pPr>
                      <a:r>
                        <a:rPr lang="en-US" sz="1000" kern="1200">
                          <a:solidFill>
                            <a:srgbClr val="000000"/>
                          </a:solidFill>
                          <a:effectLst/>
                          <a:latin typeface="Calibri"/>
                          <a:ea typeface="Times New Roman"/>
                          <a:cs typeface="Calibri"/>
                        </a:rPr>
                        <a:t>Ray 2</a:t>
                      </a:r>
                      <a:endParaRPr lang="en-US" sz="1000">
                        <a:effectLst/>
                        <a:latin typeface="Times New Roman"/>
                        <a:ea typeface="Times New Roman"/>
                      </a:endParaRPr>
                    </a:p>
                  </p:txBody>
                </p:sp>
                <p:sp>
                  <p:nvSpPr>
                    <p:cNvPr id="23" name="Text Box 48"/>
                    <p:cNvSpPr txBox="1">
                      <a:spLocks noChangeArrowheads="1"/>
                    </p:cNvSpPr>
                    <p:nvPr/>
                  </p:nvSpPr>
                  <p:spPr bwMode="auto">
                    <a:xfrm>
                      <a:off x="4476257" y="1828644"/>
                      <a:ext cx="928369"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fontAlgn="base">
                        <a:spcBef>
                          <a:spcPts val="0"/>
                        </a:spcBef>
                        <a:spcAft>
                          <a:spcPts val="0"/>
                        </a:spcAft>
                      </a:pPr>
                      <a:r>
                        <a:rPr lang="en-US" sz="1000" i="1" kern="1200">
                          <a:solidFill>
                            <a:srgbClr val="000000"/>
                          </a:solidFill>
                          <a:effectLst/>
                          <a:latin typeface="Calibri"/>
                          <a:ea typeface="Times New Roman"/>
                          <a:cs typeface="Calibri"/>
                        </a:rPr>
                        <a:t>n</a:t>
                      </a:r>
                      <a:r>
                        <a:rPr lang="en-US" sz="1000" i="1" kern="1200" baseline="-25000">
                          <a:solidFill>
                            <a:srgbClr val="000000"/>
                          </a:solidFill>
                          <a:effectLst/>
                          <a:latin typeface="Calibri"/>
                          <a:ea typeface="Times New Roman"/>
                          <a:cs typeface="Calibri"/>
                        </a:rPr>
                        <a:t>1</a:t>
                      </a:r>
                      <a:r>
                        <a:rPr lang="en-US" sz="1000" i="1" kern="1200">
                          <a:solidFill>
                            <a:srgbClr val="000000"/>
                          </a:solidFill>
                          <a:effectLst/>
                          <a:latin typeface="Calibri"/>
                          <a:ea typeface="Times New Roman"/>
                          <a:cs typeface="Calibri"/>
                        </a:rPr>
                        <a:t> &gt; n</a:t>
                      </a:r>
                      <a:r>
                        <a:rPr lang="en-US" sz="1000" i="1" kern="1200" baseline="-25000">
                          <a:solidFill>
                            <a:srgbClr val="000000"/>
                          </a:solidFill>
                          <a:effectLst/>
                          <a:latin typeface="Calibri"/>
                          <a:ea typeface="Times New Roman"/>
                          <a:cs typeface="Calibri"/>
                        </a:rPr>
                        <a:t>2</a:t>
                      </a:r>
                      <a:endParaRPr lang="en-US" sz="1000">
                        <a:effectLst/>
                        <a:latin typeface="Times New Roman"/>
                        <a:ea typeface="Times New Roman"/>
                      </a:endParaRPr>
                    </a:p>
                  </p:txBody>
                </p:sp>
                <p:sp>
                  <p:nvSpPr>
                    <p:cNvPr id="24" name="Text Box 54"/>
                    <p:cNvSpPr txBox="1">
                      <a:spLocks noChangeArrowheads="1"/>
                    </p:cNvSpPr>
                    <p:nvPr/>
                  </p:nvSpPr>
                  <p:spPr bwMode="auto">
                    <a:xfrm>
                      <a:off x="2728280" y="2143105"/>
                      <a:ext cx="331027"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000" i="1" kern="1200">
                          <a:solidFill>
                            <a:srgbClr val="000000"/>
                          </a:solidFill>
                          <a:effectLst/>
                          <a:latin typeface="Calibri"/>
                          <a:ea typeface="Times New Roman"/>
                          <a:cs typeface="Calibri"/>
                        </a:rPr>
                        <a:t>F</a:t>
                      </a:r>
                      <a:r>
                        <a:rPr lang="en-US" sz="1000" kern="1200" baseline="-25000">
                          <a:solidFill>
                            <a:srgbClr val="000000"/>
                          </a:solidFill>
                          <a:effectLst/>
                          <a:latin typeface="Calibri"/>
                          <a:ea typeface="Times New Roman"/>
                          <a:cs typeface="Calibri"/>
                        </a:rPr>
                        <a:t>1</a:t>
                      </a:r>
                      <a:endParaRPr lang="en-US" sz="1000">
                        <a:effectLst/>
                        <a:latin typeface="Times New Roman"/>
                        <a:ea typeface="Times New Roman"/>
                      </a:endParaRPr>
                    </a:p>
                  </p:txBody>
                </p:sp>
                <p:sp>
                  <p:nvSpPr>
                    <p:cNvPr id="25" name="Text Box 56"/>
                    <p:cNvSpPr txBox="1">
                      <a:spLocks noChangeArrowheads="1"/>
                    </p:cNvSpPr>
                    <p:nvPr/>
                  </p:nvSpPr>
                  <p:spPr bwMode="auto">
                    <a:xfrm>
                      <a:off x="2603629" y="2318405"/>
                      <a:ext cx="893201"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fontAlgn="base">
                        <a:spcBef>
                          <a:spcPts val="0"/>
                        </a:spcBef>
                        <a:spcAft>
                          <a:spcPts val="0"/>
                        </a:spcAft>
                      </a:pPr>
                      <a:r>
                        <a:rPr lang="en-US" sz="1000" i="1" kern="1200">
                          <a:solidFill>
                            <a:srgbClr val="000000"/>
                          </a:solidFill>
                          <a:effectLst/>
                          <a:latin typeface="Calibri"/>
                          <a:ea typeface="Times New Roman"/>
                          <a:cs typeface="Calibri"/>
                        </a:rPr>
                        <a:t>F</a:t>
                      </a:r>
                      <a:r>
                        <a:rPr lang="en-US" sz="1000" kern="1200" baseline="-25000">
                          <a:solidFill>
                            <a:srgbClr val="000000"/>
                          </a:solidFill>
                          <a:effectLst/>
                          <a:latin typeface="Calibri"/>
                          <a:ea typeface="Times New Roman"/>
                          <a:cs typeface="Calibri"/>
                        </a:rPr>
                        <a:t>n </a:t>
                      </a:r>
                      <a:r>
                        <a:rPr lang="en-US" sz="1000" kern="1200">
                          <a:solidFill>
                            <a:srgbClr val="000000"/>
                          </a:solidFill>
                          <a:effectLst/>
                          <a:latin typeface="Calibri"/>
                          <a:ea typeface="Times New Roman"/>
                          <a:cs typeface="Calibri"/>
                        </a:rPr>
                        <a:t>= </a:t>
                      </a:r>
                      <a:r>
                        <a:rPr lang="en-US" sz="1000" i="1" kern="1200">
                          <a:solidFill>
                            <a:srgbClr val="000000"/>
                          </a:solidFill>
                          <a:effectLst/>
                          <a:latin typeface="Calibri"/>
                          <a:ea typeface="Times New Roman"/>
                          <a:cs typeface="Calibri"/>
                        </a:rPr>
                        <a:t>F</a:t>
                      </a:r>
                      <a:r>
                        <a:rPr lang="en-US" sz="1000" kern="1200" baseline="-25000">
                          <a:solidFill>
                            <a:srgbClr val="000000"/>
                          </a:solidFill>
                          <a:effectLst/>
                          <a:latin typeface="Calibri"/>
                          <a:ea typeface="Times New Roman"/>
                          <a:cs typeface="Calibri"/>
                        </a:rPr>
                        <a:t>1</a:t>
                      </a:r>
                      <a:r>
                        <a:rPr lang="en-US" sz="1000" kern="1200">
                          <a:solidFill>
                            <a:srgbClr val="000000"/>
                          </a:solidFill>
                          <a:effectLst/>
                          <a:latin typeface="Calibri"/>
                          <a:ea typeface="Times New Roman"/>
                          <a:cs typeface="Calibri"/>
                        </a:rPr>
                        <a:t> + </a:t>
                      </a:r>
                      <a:r>
                        <a:rPr lang="en-US" sz="1000" i="1" kern="1200">
                          <a:solidFill>
                            <a:srgbClr val="000000"/>
                          </a:solidFill>
                          <a:effectLst/>
                          <a:latin typeface="Calibri"/>
                          <a:ea typeface="Times New Roman"/>
                          <a:cs typeface="Calibri"/>
                        </a:rPr>
                        <a:t>F</a:t>
                      </a:r>
                      <a:r>
                        <a:rPr lang="en-US" sz="1000" kern="1200" baseline="-25000">
                          <a:solidFill>
                            <a:srgbClr val="000000"/>
                          </a:solidFill>
                          <a:effectLst/>
                          <a:latin typeface="Calibri"/>
                          <a:ea typeface="Times New Roman"/>
                          <a:cs typeface="Calibri"/>
                        </a:rPr>
                        <a:t>2</a:t>
                      </a:r>
                      <a:endParaRPr lang="en-US" sz="1000">
                        <a:effectLst/>
                        <a:latin typeface="Times New Roman"/>
                        <a:ea typeface="Times New Roman"/>
                      </a:endParaRPr>
                    </a:p>
                  </p:txBody>
                </p:sp>
                <p:sp>
                  <p:nvSpPr>
                    <p:cNvPr id="26" name="Text Box 55"/>
                    <p:cNvSpPr txBox="1">
                      <a:spLocks noChangeArrowheads="1"/>
                    </p:cNvSpPr>
                    <p:nvPr/>
                  </p:nvSpPr>
                  <p:spPr bwMode="auto">
                    <a:xfrm>
                      <a:off x="1879809" y="1930989"/>
                      <a:ext cx="331027" cy="283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fontAlgn="base">
                        <a:spcBef>
                          <a:spcPts val="0"/>
                        </a:spcBef>
                        <a:spcAft>
                          <a:spcPts val="0"/>
                        </a:spcAft>
                      </a:pPr>
                      <a:r>
                        <a:rPr lang="en-US" sz="1000" i="1" kern="1200" dirty="0">
                          <a:solidFill>
                            <a:srgbClr val="000000"/>
                          </a:solidFill>
                          <a:effectLst/>
                          <a:latin typeface="Calibri"/>
                          <a:ea typeface="Times New Roman"/>
                          <a:cs typeface="Calibri"/>
                        </a:rPr>
                        <a:t>F</a:t>
                      </a:r>
                      <a:r>
                        <a:rPr lang="en-US" sz="1000" kern="1200" baseline="-25000" dirty="0">
                          <a:solidFill>
                            <a:srgbClr val="000000"/>
                          </a:solidFill>
                          <a:effectLst/>
                          <a:latin typeface="Calibri"/>
                          <a:ea typeface="Times New Roman"/>
                          <a:cs typeface="Calibri"/>
                        </a:rPr>
                        <a:t>2</a:t>
                      </a:r>
                      <a:endParaRPr lang="en-US" sz="1000" dirty="0">
                        <a:effectLst/>
                        <a:latin typeface="Times New Roman"/>
                        <a:ea typeface="Times New Roman"/>
                      </a:endParaRPr>
                    </a:p>
                  </p:txBody>
                </p:sp>
              </p:grpSp>
            </p:grpSp>
          </p:grpSp>
        </p:grpSp>
        <p:cxnSp>
          <p:nvCxnSpPr>
            <p:cNvPr id="8" name="Straight Arrow Connector 7"/>
            <p:cNvCxnSpPr/>
            <p:nvPr/>
          </p:nvCxnSpPr>
          <p:spPr>
            <a:xfrm>
              <a:off x="1521561" y="2179929"/>
              <a:ext cx="474599" cy="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9756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Automated Optical </a:t>
            </a:r>
            <a:r>
              <a:rPr lang="en-US" dirty="0" smtClean="0"/>
              <a:t>Manipulation</a:t>
            </a:r>
            <a:br>
              <a:rPr lang="en-US" dirty="0" smtClean="0"/>
            </a:br>
            <a:r>
              <a:rPr lang="en-US" sz="2200" dirty="0" smtClean="0"/>
              <a:t>Research at University of Maryland</a:t>
            </a:r>
            <a:endParaRPr lang="en-US" sz="22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943B481-6424-4C66-AFB6-699C3AB310D6}" type="slidenum">
              <a:rPr lang="en-US" smtClean="0"/>
              <a:t>5</a:t>
            </a:fld>
            <a:endParaRPr lang="en-US"/>
          </a:p>
        </p:txBody>
      </p:sp>
      <p:grpSp>
        <p:nvGrpSpPr>
          <p:cNvPr id="21" name="Group 20"/>
          <p:cNvGrpSpPr/>
          <p:nvPr/>
        </p:nvGrpSpPr>
        <p:grpSpPr>
          <a:xfrm>
            <a:off x="962025" y="1355556"/>
            <a:ext cx="3457575" cy="2559933"/>
            <a:chOff x="962025" y="1279356"/>
            <a:chExt cx="3457575" cy="2559933"/>
          </a:xfrm>
        </p:grpSpPr>
        <p:sp>
          <p:nvSpPr>
            <p:cNvPr id="6" name="TextBox 5"/>
            <p:cNvSpPr txBox="1"/>
            <p:nvPr/>
          </p:nvSpPr>
          <p:spPr>
            <a:xfrm>
              <a:off x="962025" y="3593068"/>
              <a:ext cx="3457575" cy="246221"/>
            </a:xfrm>
            <a:prstGeom prst="rect">
              <a:avLst/>
            </a:prstGeom>
            <a:noFill/>
          </p:spPr>
          <p:txBody>
            <a:bodyPr wrap="square" rtlCol="0">
              <a:spAutoFit/>
            </a:bodyPr>
            <a:lstStyle/>
            <a:p>
              <a:pPr algn="ctr"/>
              <a:r>
                <a:rPr lang="en-US" sz="1000" dirty="0" smtClean="0"/>
                <a:t>(</a:t>
              </a:r>
              <a:r>
                <a:rPr lang="en-US" sz="1000" dirty="0" err="1" smtClean="0"/>
                <a:t>Banerjee</a:t>
              </a:r>
              <a:r>
                <a:rPr lang="en-US" sz="1000" dirty="0" smtClean="0"/>
                <a:t> et al., </a:t>
              </a:r>
              <a:r>
                <a:rPr lang="en-US" sz="1000" i="1" dirty="0" smtClean="0"/>
                <a:t>IEEE Trans. Automat. Sci. Eng.</a:t>
              </a:r>
              <a:r>
                <a:rPr lang="en-US" sz="1000" dirty="0" smtClean="0"/>
                <a:t>, 2010)</a:t>
              </a:r>
              <a:endParaRPr lang="en-US" sz="1000" dirty="0"/>
            </a:p>
          </p:txBody>
        </p:sp>
        <p:sp>
          <p:nvSpPr>
            <p:cNvPr id="7" name="Text Box 34"/>
            <p:cNvSpPr txBox="1">
              <a:spLocks noChangeArrowheads="1"/>
            </p:cNvSpPr>
            <p:nvPr/>
          </p:nvSpPr>
          <p:spPr bwMode="auto">
            <a:xfrm>
              <a:off x="1219200" y="3287710"/>
              <a:ext cx="270510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dirty="0" smtClean="0">
                  <a:solidFill>
                    <a:srgbClr val="7030A0"/>
                  </a:solidFill>
                </a:rPr>
                <a:t>Single particle transport</a:t>
              </a:r>
              <a:endParaRPr lang="en-US" dirty="0">
                <a:solidFill>
                  <a:srgbClr val="7030A0"/>
                </a:solidFill>
              </a:endParaRPr>
            </a:p>
          </p:txBody>
        </p:sp>
        <p:pic>
          <p:nvPicPr>
            <p:cNvPr id="8" name="single_transport.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1" cstate="print"/>
            <a:stretch>
              <a:fillRect/>
            </a:stretch>
          </p:blipFill>
          <p:spPr>
            <a:xfrm>
              <a:off x="1186094" y="1279356"/>
              <a:ext cx="2728686" cy="2046515"/>
            </a:xfrm>
            <a:prstGeom prst="roundRect">
              <a:avLst>
                <a:gd name="adj" fmla="val 5439"/>
              </a:avLst>
            </a:prstGeom>
            <a:ln>
              <a:noFill/>
            </a:ln>
            <a:effectLst>
              <a:innerShdw blurRad="114300" dist="50800">
                <a:srgbClr val="000000">
                  <a:alpha val="0"/>
                </a:srgbClr>
              </a:innerShdw>
            </a:effectLst>
          </p:spPr>
        </p:pic>
      </p:grpSp>
      <p:grpSp>
        <p:nvGrpSpPr>
          <p:cNvPr id="9" name="Group 8"/>
          <p:cNvGrpSpPr/>
          <p:nvPr/>
        </p:nvGrpSpPr>
        <p:grpSpPr>
          <a:xfrm>
            <a:off x="4876800" y="1355556"/>
            <a:ext cx="3790949" cy="2574893"/>
            <a:chOff x="4800600" y="1435608"/>
            <a:chExt cx="3790949" cy="2574893"/>
          </a:xfrm>
        </p:grpSpPr>
        <p:sp>
          <p:nvSpPr>
            <p:cNvPr id="10" name="TextBox 9"/>
            <p:cNvSpPr txBox="1"/>
            <p:nvPr/>
          </p:nvSpPr>
          <p:spPr>
            <a:xfrm>
              <a:off x="4800600" y="3764280"/>
              <a:ext cx="3790949" cy="246221"/>
            </a:xfrm>
            <a:prstGeom prst="rect">
              <a:avLst/>
            </a:prstGeom>
            <a:noFill/>
          </p:spPr>
          <p:txBody>
            <a:bodyPr wrap="square" rtlCol="0">
              <a:spAutoFit/>
            </a:bodyPr>
            <a:lstStyle/>
            <a:p>
              <a:pPr algn="ctr"/>
              <a:r>
                <a:rPr lang="en-US" sz="1000" dirty="0" smtClean="0"/>
                <a:t>(</a:t>
              </a:r>
              <a:r>
                <a:rPr lang="en-US" sz="1000" dirty="0" err="1" smtClean="0"/>
                <a:t>Banerjee</a:t>
              </a:r>
              <a:r>
                <a:rPr lang="en-US" sz="1000" dirty="0" smtClean="0"/>
                <a:t> et al., </a:t>
              </a:r>
              <a:r>
                <a:rPr lang="en-US" sz="1000" i="1" dirty="0" smtClean="0"/>
                <a:t>IEEE Trans. Automat. Sci. Eng.</a:t>
              </a:r>
              <a:r>
                <a:rPr lang="en-US" sz="1000" dirty="0" smtClean="0"/>
                <a:t>, 2012)</a:t>
              </a:r>
              <a:endParaRPr lang="en-US" sz="1000" dirty="0"/>
            </a:p>
          </p:txBody>
        </p:sp>
        <p:sp>
          <p:nvSpPr>
            <p:cNvPr id="11" name="Text Box 34"/>
            <p:cNvSpPr txBox="1">
              <a:spLocks noChangeArrowheads="1"/>
            </p:cNvSpPr>
            <p:nvPr/>
          </p:nvSpPr>
          <p:spPr bwMode="auto">
            <a:xfrm>
              <a:off x="5067299" y="3477101"/>
              <a:ext cx="3171825"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dirty="0" smtClean="0">
                  <a:solidFill>
                    <a:srgbClr val="7030A0"/>
                  </a:solidFill>
                </a:rPr>
                <a:t>Multiple particle transport</a:t>
              </a:r>
              <a:endParaRPr lang="en-US" dirty="0">
                <a:solidFill>
                  <a:srgbClr val="7030A0"/>
                </a:solidFill>
              </a:endParaRPr>
            </a:p>
          </p:txBody>
        </p:sp>
        <p:pic>
          <p:nvPicPr>
            <p:cNvPr id="12" name="threebeads.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cstate="print"/>
            <a:stretch>
              <a:fillRect/>
            </a:stretch>
          </p:blipFill>
          <p:spPr>
            <a:xfrm>
              <a:off x="5297715" y="1435608"/>
              <a:ext cx="2731008" cy="2048256"/>
            </a:xfrm>
            <a:prstGeom prst="roundRect">
              <a:avLst>
                <a:gd name="adj" fmla="val 5439"/>
              </a:avLst>
            </a:prstGeom>
            <a:ln>
              <a:noFill/>
            </a:ln>
            <a:effectLst>
              <a:innerShdw blurRad="114300" dist="50800">
                <a:srgbClr val="000000">
                  <a:alpha val="0"/>
                </a:srgbClr>
              </a:innerShdw>
            </a:effectLst>
          </p:spPr>
        </p:pic>
      </p:grpSp>
      <p:grpSp>
        <p:nvGrpSpPr>
          <p:cNvPr id="13" name="Group 12"/>
          <p:cNvGrpSpPr/>
          <p:nvPr/>
        </p:nvGrpSpPr>
        <p:grpSpPr>
          <a:xfrm>
            <a:off x="857251" y="4044464"/>
            <a:ext cx="3486149" cy="2813536"/>
            <a:chOff x="314325" y="4031339"/>
            <a:chExt cx="3486149" cy="2813536"/>
          </a:xfrm>
        </p:grpSpPr>
        <p:sp>
          <p:nvSpPr>
            <p:cNvPr id="14" name="Text Box 34"/>
            <p:cNvSpPr txBox="1">
              <a:spLocks noChangeArrowheads="1"/>
            </p:cNvSpPr>
            <p:nvPr/>
          </p:nvSpPr>
          <p:spPr bwMode="auto">
            <a:xfrm>
              <a:off x="342899" y="6017977"/>
              <a:ext cx="3457575" cy="6463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dirty="0" smtClean="0">
                  <a:solidFill>
                    <a:srgbClr val="7030A0"/>
                  </a:solidFill>
                </a:rPr>
                <a:t>Optical tweezers assisted </a:t>
              </a:r>
              <a:r>
                <a:rPr lang="en-US" dirty="0" err="1" smtClean="0">
                  <a:solidFill>
                    <a:srgbClr val="7030A0"/>
                  </a:solidFill>
                </a:rPr>
                <a:t>microfluidic</a:t>
              </a:r>
              <a:r>
                <a:rPr lang="en-US" dirty="0" smtClean="0">
                  <a:solidFill>
                    <a:srgbClr val="7030A0"/>
                  </a:solidFill>
                </a:rPr>
                <a:t> cleaning </a:t>
              </a:r>
              <a:endParaRPr lang="en-US" dirty="0">
                <a:solidFill>
                  <a:srgbClr val="7030A0"/>
                </a:solidFill>
              </a:endParaRPr>
            </a:p>
          </p:txBody>
        </p:sp>
        <p:sp>
          <p:nvSpPr>
            <p:cNvPr id="15" name="TextBox 14"/>
            <p:cNvSpPr txBox="1"/>
            <p:nvPr/>
          </p:nvSpPr>
          <p:spPr>
            <a:xfrm>
              <a:off x="314325" y="6598654"/>
              <a:ext cx="3457575" cy="246221"/>
            </a:xfrm>
            <a:prstGeom prst="rect">
              <a:avLst/>
            </a:prstGeom>
            <a:noFill/>
          </p:spPr>
          <p:txBody>
            <a:bodyPr wrap="square" rtlCol="0">
              <a:spAutoFit/>
            </a:bodyPr>
            <a:lstStyle/>
            <a:p>
              <a:pPr algn="ctr"/>
              <a:r>
                <a:rPr lang="en-US" sz="1000" dirty="0" smtClean="0"/>
                <a:t>(</a:t>
              </a:r>
              <a:r>
                <a:rPr lang="en-US" sz="1000" dirty="0" err="1" smtClean="0"/>
                <a:t>Chowdhury</a:t>
              </a:r>
              <a:r>
                <a:rPr lang="en-US" sz="1000" dirty="0" smtClean="0"/>
                <a:t> et al., </a:t>
              </a:r>
              <a:r>
                <a:rPr lang="en-US" sz="1000" i="1" dirty="0" smtClean="0"/>
                <a:t>ASME IDETC</a:t>
              </a:r>
              <a:r>
                <a:rPr lang="en-US" sz="1000" smtClean="0"/>
                <a:t>, 2011)</a:t>
              </a:r>
              <a:endParaRPr lang="en-US" sz="1000" dirty="0"/>
            </a:p>
          </p:txBody>
        </p:sp>
        <p:pic>
          <p:nvPicPr>
            <p:cNvPr id="16" name="microfluidicplusot_speedup1.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cstate="print"/>
            <a:stretch>
              <a:fillRect/>
            </a:stretch>
          </p:blipFill>
          <p:spPr>
            <a:xfrm>
              <a:off x="621792" y="4031339"/>
              <a:ext cx="2731008" cy="2048256"/>
            </a:xfrm>
            <a:prstGeom prst="roundRect">
              <a:avLst>
                <a:gd name="adj" fmla="val 5439"/>
              </a:avLst>
            </a:prstGeom>
            <a:ln>
              <a:noFill/>
            </a:ln>
            <a:effectLst>
              <a:innerShdw blurRad="114300" dist="50800">
                <a:srgbClr val="000000">
                  <a:alpha val="0"/>
                </a:srgbClr>
              </a:innerShdw>
            </a:effectLst>
          </p:spPr>
        </p:pic>
      </p:grpSp>
      <p:grpSp>
        <p:nvGrpSpPr>
          <p:cNvPr id="17" name="Group 16"/>
          <p:cNvGrpSpPr/>
          <p:nvPr/>
        </p:nvGrpSpPr>
        <p:grpSpPr>
          <a:xfrm>
            <a:off x="4552949" y="4034070"/>
            <a:ext cx="4210051" cy="2671530"/>
            <a:chOff x="4484015" y="4106670"/>
            <a:chExt cx="4210051" cy="2671530"/>
          </a:xfrm>
        </p:grpSpPr>
        <p:sp>
          <p:nvSpPr>
            <p:cNvPr id="18" name="Text Box 34"/>
            <p:cNvSpPr txBox="1">
              <a:spLocks noChangeArrowheads="1"/>
            </p:cNvSpPr>
            <p:nvPr/>
          </p:nvSpPr>
          <p:spPr bwMode="auto">
            <a:xfrm>
              <a:off x="4484015" y="6216184"/>
              <a:ext cx="4210051"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dirty="0" smtClean="0">
                  <a:solidFill>
                    <a:srgbClr val="7030A0"/>
                  </a:solidFill>
                </a:rPr>
                <a:t>Indirect  automated manipulation </a:t>
              </a:r>
              <a:endParaRPr lang="en-US" dirty="0">
                <a:solidFill>
                  <a:srgbClr val="7030A0"/>
                </a:solidFill>
              </a:endParaRPr>
            </a:p>
          </p:txBody>
        </p:sp>
        <p:sp>
          <p:nvSpPr>
            <p:cNvPr id="19" name="TextBox 18"/>
            <p:cNvSpPr txBox="1"/>
            <p:nvPr/>
          </p:nvSpPr>
          <p:spPr>
            <a:xfrm>
              <a:off x="4905375" y="6531979"/>
              <a:ext cx="3457575" cy="246221"/>
            </a:xfrm>
            <a:prstGeom prst="rect">
              <a:avLst/>
            </a:prstGeom>
            <a:noFill/>
          </p:spPr>
          <p:txBody>
            <a:bodyPr wrap="square" rtlCol="0">
              <a:spAutoFit/>
            </a:bodyPr>
            <a:lstStyle/>
            <a:p>
              <a:pPr algn="ctr"/>
              <a:r>
                <a:rPr lang="en-US" sz="1000" dirty="0" smtClean="0"/>
                <a:t>(</a:t>
              </a:r>
              <a:r>
                <a:rPr lang="en-US" sz="1000" dirty="0" err="1" smtClean="0"/>
                <a:t>Chowdhury</a:t>
              </a:r>
              <a:r>
                <a:rPr lang="en-US" sz="1000" dirty="0" smtClean="0"/>
                <a:t> et al., </a:t>
              </a:r>
              <a:r>
                <a:rPr lang="en-US" sz="1000" i="1" dirty="0" smtClean="0"/>
                <a:t>ICRA</a:t>
              </a:r>
              <a:r>
                <a:rPr lang="en-US" sz="1000" dirty="0" smtClean="0"/>
                <a:t>, 2012, IEEE CASE 2012)</a:t>
              </a:r>
              <a:endParaRPr lang="en-US" sz="1000" dirty="0"/>
            </a:p>
          </p:txBody>
        </p:sp>
        <p:pic>
          <p:nvPicPr>
            <p:cNvPr id="20" name="Indirect_Automated_Manipul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cstate="print"/>
            <a:stretch>
              <a:fillRect/>
            </a:stretch>
          </p:blipFill>
          <p:spPr>
            <a:xfrm>
              <a:off x="5294376" y="4106670"/>
              <a:ext cx="2731008" cy="2048256"/>
            </a:xfrm>
            <a:prstGeom prst="roundRect">
              <a:avLst>
                <a:gd name="adj" fmla="val 5439"/>
              </a:avLst>
            </a:prstGeom>
            <a:ln>
              <a:noFill/>
            </a:ln>
            <a:effectLst>
              <a:innerShdw blurRad="114300" dist="50800">
                <a:srgbClr val="000000">
                  <a:alpha val="0"/>
                </a:srgbClr>
              </a:innerShdw>
            </a:effectLst>
          </p:spPr>
        </p:pic>
      </p:grpSp>
    </p:spTree>
    <p:extLst>
      <p:ext uri="{BB962C8B-B14F-4D97-AF65-F5344CB8AC3E}">
        <p14:creationId xmlns:p14="http://schemas.microsoft.com/office/powerpoint/2010/main" val="91292600"/>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2"/>
                </p:tgtEl>
              </p:cMediaNode>
            </p:video>
            <p:video>
              <p:cMediaNode>
                <p:cTn id="3" fill="hold" display="0">
                  <p:stCondLst>
                    <p:cond delay="indefinite"/>
                  </p:stCondLst>
                  <p:endCondLst>
                    <p:cond evt="onNext" delay="0">
                      <p:tgtEl>
                        <p:sldTgt/>
                      </p:tgtEl>
                    </p:cond>
                    <p:cond evt="onPrev" delay="0">
                      <p:tgtEl>
                        <p:sldTgt/>
                      </p:tgtEl>
                    </p:cond>
                  </p:endCondLst>
                </p:cTn>
                <p:tgtEl>
                  <p:spTgt spid="16"/>
                </p:tgtEl>
              </p:cMediaNode>
            </p:video>
            <p:video>
              <p:cMediaNode>
                <p:cTn id="4" fill="hold" display="0">
                  <p:stCondLst>
                    <p:cond delay="indefinite"/>
                  </p:stCondLst>
                  <p:endCondLst>
                    <p:cond evt="onNext" delay="0">
                      <p:tgtEl>
                        <p:sldTgt/>
                      </p:tgtEl>
                    </p:cond>
                    <p:cond evt="onPrev" delay="0">
                      <p:tgtEl>
                        <p:sldTgt/>
                      </p:tgtEl>
                    </p:cond>
                  </p:endCondLst>
                </p:cTn>
                <p:tgtEl>
                  <p:spTgt spid="20"/>
                </p:tgtEl>
              </p:cMediaNode>
            </p:video>
            <p:video>
              <p:cMediaNode>
                <p:cTn id="5"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Motivation</a:t>
            </a:r>
          </a:p>
        </p:txBody>
      </p:sp>
      <p:sp>
        <p:nvSpPr>
          <p:cNvPr id="3" name="Content Placeholder 2"/>
          <p:cNvSpPr>
            <a:spLocks noGrp="1"/>
          </p:cNvSpPr>
          <p:nvPr>
            <p:ph idx="1"/>
          </p:nvPr>
        </p:nvSpPr>
        <p:spPr/>
        <p:txBody>
          <a:bodyPr>
            <a:normAutofit fontScale="92500" lnSpcReduction="10000"/>
          </a:bodyPr>
          <a:lstStyle/>
          <a:p>
            <a:r>
              <a:rPr lang="en-US" dirty="0"/>
              <a:t>Precise microparticles manipulation requires accurate force </a:t>
            </a:r>
            <a:r>
              <a:rPr lang="en-US" dirty="0" smtClean="0"/>
              <a:t>estimation</a:t>
            </a:r>
            <a:endParaRPr lang="en-US" dirty="0"/>
          </a:p>
          <a:p>
            <a:r>
              <a:rPr lang="en-US" dirty="0"/>
              <a:t>Closely placed particles experience </a:t>
            </a:r>
            <a:r>
              <a:rPr lang="en-US" dirty="0" smtClean="0"/>
              <a:t>secondary </a:t>
            </a:r>
            <a:r>
              <a:rPr lang="en-US" dirty="0"/>
              <a:t>forces (shadowing phenomenon</a:t>
            </a:r>
            <a:r>
              <a:rPr lang="en-US" dirty="0" smtClean="0"/>
              <a:t>)</a:t>
            </a:r>
            <a:endParaRPr lang="en-US" dirty="0"/>
          </a:p>
          <a:p>
            <a:pPr lvl="1"/>
            <a:r>
              <a:rPr lang="en-US" dirty="0"/>
              <a:t>Reflection and refraction</a:t>
            </a:r>
          </a:p>
          <a:p>
            <a:pPr lvl="1"/>
            <a:r>
              <a:rPr lang="en-US" dirty="0"/>
              <a:t>Observed in optical binding where multiple trapped particles interact and form distinct and reproducible bound structures</a:t>
            </a:r>
          </a:p>
          <a:p>
            <a:pPr lvl="1"/>
            <a:r>
              <a:rPr lang="en-US" dirty="0"/>
              <a:t>Affects trapping </a:t>
            </a:r>
          </a:p>
          <a:p>
            <a:pPr lvl="1"/>
            <a:r>
              <a:rPr lang="en-US" dirty="0"/>
              <a:t>Studying this phenomenon is vital for scientists</a:t>
            </a:r>
          </a:p>
          <a:p>
            <a:pPr lvl="1"/>
            <a:endParaRPr lang="en-US" dirty="0"/>
          </a:p>
          <a:p>
            <a:pPr lvl="1"/>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13488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a:t>
            </a:r>
            <a:endParaRPr lang="en-US" dirty="0"/>
          </a:p>
        </p:txBody>
      </p:sp>
      <p:sp>
        <p:nvSpPr>
          <p:cNvPr id="3" name="Content Placeholder 2"/>
          <p:cNvSpPr>
            <a:spLocks noGrp="1"/>
          </p:cNvSpPr>
          <p:nvPr>
            <p:ph idx="1"/>
          </p:nvPr>
        </p:nvSpPr>
        <p:spPr/>
        <p:txBody>
          <a:bodyPr>
            <a:normAutofit/>
          </a:bodyPr>
          <a:lstStyle/>
          <a:p>
            <a:r>
              <a:rPr lang="en-US" dirty="0"/>
              <a:t>Simulation is very computationally intensive</a:t>
            </a:r>
          </a:p>
          <a:p>
            <a:pPr lvl="1"/>
            <a:r>
              <a:rPr lang="en-US" dirty="0"/>
              <a:t>Brownian motion in fluid</a:t>
            </a:r>
          </a:p>
          <a:p>
            <a:pPr lvl="1"/>
            <a:r>
              <a:rPr lang="en-US" dirty="0"/>
              <a:t>Interacting </a:t>
            </a:r>
            <a:r>
              <a:rPr lang="en-US" dirty="0" smtClean="0"/>
              <a:t>particles</a:t>
            </a:r>
          </a:p>
          <a:p>
            <a:pPr lvl="1"/>
            <a:r>
              <a:rPr lang="en-US" dirty="0" smtClean="0"/>
              <a:t>Ray-particle interactions</a:t>
            </a:r>
            <a:endParaRPr lang="en-US" dirty="0"/>
          </a:p>
          <a:p>
            <a:pPr lvl="1"/>
            <a:r>
              <a:rPr lang="en-US" dirty="0"/>
              <a:t>Very small time steps</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8943B481-6424-4C66-AFB6-699C3AB310D6}" type="slidenum">
              <a:rPr lang="en-US" smtClean="0"/>
              <a:t>7</a:t>
            </a:fld>
            <a:endParaRPr lang="en-US" dirty="0"/>
          </a:p>
        </p:txBody>
      </p:sp>
      <p:pic>
        <p:nvPicPr>
          <p:cNvPr id="5123" name="Picture 3" descr="C:\Users\sujal\AppData\Local\Microsoft\Windows\Temporary Internet Files\Content.IE5\4N2HNYRJ\MC90005698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352800"/>
            <a:ext cx="1844556" cy="281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97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a:t>
            </a:r>
            <a:endParaRPr lang="en-US" dirty="0"/>
          </a:p>
        </p:txBody>
      </p:sp>
      <p:sp>
        <p:nvSpPr>
          <p:cNvPr id="3" name="Content Placeholder 2"/>
          <p:cNvSpPr>
            <a:spLocks noGrp="1"/>
          </p:cNvSpPr>
          <p:nvPr>
            <p:ph idx="1"/>
          </p:nvPr>
        </p:nvSpPr>
        <p:spPr/>
        <p:txBody>
          <a:bodyPr>
            <a:normAutofit/>
          </a:bodyPr>
          <a:lstStyle/>
          <a:p>
            <a:r>
              <a:rPr lang="en-US" dirty="0" smtClean="0"/>
              <a:t>To create a computer application </a:t>
            </a:r>
            <a:r>
              <a:rPr lang="en-US" dirty="0"/>
              <a:t>to calculate the force exerted by the laser beams on the </a:t>
            </a:r>
            <a:r>
              <a:rPr lang="en-US" dirty="0" err="1"/>
              <a:t>microparticles</a:t>
            </a:r>
            <a:r>
              <a:rPr lang="en-US" dirty="0"/>
              <a:t> </a:t>
            </a:r>
            <a:r>
              <a:rPr lang="en-US" dirty="0" smtClean="0"/>
              <a:t>quickly to </a:t>
            </a:r>
            <a:r>
              <a:rPr lang="en-US" dirty="0"/>
              <a:t>study the shadowing phenomenon</a:t>
            </a:r>
          </a:p>
          <a:p>
            <a:endParaRPr lang="en-US" dirty="0"/>
          </a:p>
        </p:txBody>
      </p:sp>
      <p:sp>
        <p:nvSpPr>
          <p:cNvPr id="5" name="Slide Number Placeholder 4"/>
          <p:cNvSpPr>
            <a:spLocks noGrp="1"/>
          </p:cNvSpPr>
          <p:nvPr>
            <p:ph type="sldNum" sz="quarter" idx="12"/>
          </p:nvPr>
        </p:nvSpPr>
        <p:spPr/>
        <p:txBody>
          <a:bodyPr/>
          <a:lstStyle/>
          <a:p>
            <a:fld id="{8943B481-6424-4C66-AFB6-699C3AB310D6}" type="slidenum">
              <a:rPr lang="en-US" smtClean="0"/>
              <a:t>8</a:t>
            </a:fld>
            <a:endParaRPr lang="en-US"/>
          </a:p>
        </p:txBody>
      </p:sp>
      <p:pic>
        <p:nvPicPr>
          <p:cNvPr id="6148" name="Picture 4" descr="C:\Users\sujal\AppData\Local\Microsoft\Windows\Temporary Internet Files\Content.IE5\J7PM3ILM\MC90033566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138" y="4046538"/>
            <a:ext cx="3621087" cy="18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42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Contributions</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a:t>High performance </a:t>
            </a:r>
            <a:r>
              <a:rPr lang="en-US" dirty="0" smtClean="0"/>
              <a:t>tool for Optical tweezers simulation </a:t>
            </a:r>
          </a:p>
          <a:p>
            <a:r>
              <a:rPr lang="en-US" dirty="0" smtClean="0"/>
              <a:t>Force </a:t>
            </a:r>
            <a:r>
              <a:rPr lang="en-US" dirty="0"/>
              <a:t>calculation using </a:t>
            </a:r>
            <a:r>
              <a:rPr lang="en-US" dirty="0" smtClean="0"/>
              <a:t>ray tracing and non-negative matrix factorization to study shadowing phenomenon</a:t>
            </a:r>
          </a:p>
          <a:p>
            <a:r>
              <a:rPr lang="en-US" dirty="0" smtClean="0"/>
              <a:t>Calibration </a:t>
            </a:r>
            <a:r>
              <a:rPr lang="en-US" dirty="0"/>
              <a:t>and validation</a:t>
            </a:r>
          </a:p>
          <a:p>
            <a:pPr marL="0" indent="0">
              <a:buNone/>
            </a:pPr>
            <a:endParaRPr lang="en-US" dirty="0"/>
          </a:p>
          <a:p>
            <a:endParaRPr lang="en-US" dirty="0"/>
          </a:p>
        </p:txBody>
      </p:sp>
    </p:spTree>
    <p:extLst>
      <p:ext uri="{BB962C8B-B14F-4D97-AF65-F5344CB8AC3E}">
        <p14:creationId xmlns:p14="http://schemas.microsoft.com/office/powerpoint/2010/main" val="2569833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3224</TotalTime>
  <Words>4379</Words>
  <Application>Microsoft Office PowerPoint</Application>
  <PresentationFormat>On-screen Show (4:3)</PresentationFormat>
  <Paragraphs>694</Paragraphs>
  <Slides>33</Slides>
  <Notes>26</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 Math</vt:lpstr>
      <vt:lpstr>Times New Roman</vt:lpstr>
      <vt:lpstr>Office Theme</vt:lpstr>
      <vt:lpstr>Using GPUs for Real time Prediction of Optical Forces on Microsphere Ensembles</vt:lpstr>
      <vt:lpstr>Introduction</vt:lpstr>
      <vt:lpstr>Optical Tweezers</vt:lpstr>
      <vt:lpstr>Optical Trapping</vt:lpstr>
      <vt:lpstr>Automated Optical Manipulation Research at University of Maryland</vt:lpstr>
      <vt:lpstr>Motivation</vt:lpstr>
      <vt:lpstr>Challenges</vt:lpstr>
      <vt:lpstr>Objective</vt:lpstr>
      <vt:lpstr>Contributions</vt:lpstr>
      <vt:lpstr>Related Work</vt:lpstr>
      <vt:lpstr>Our Approach</vt:lpstr>
      <vt:lpstr>Our Approach : Ray Object Intersection</vt:lpstr>
      <vt:lpstr>Our Approach : Force Calculation</vt:lpstr>
      <vt:lpstr>Our Approach : Force Calculation</vt:lpstr>
      <vt:lpstr>Our Approach : Force Integration</vt:lpstr>
      <vt:lpstr>The complete GPU pipeline</vt:lpstr>
      <vt:lpstr>Results : Precision Comparison</vt:lpstr>
      <vt:lpstr>Results : Time Comparison</vt:lpstr>
      <vt:lpstr>Results : Force Due to Shadowing</vt:lpstr>
      <vt:lpstr>Results</vt:lpstr>
      <vt:lpstr>Conclusion and Future Work</vt:lpstr>
      <vt:lpstr>Future Work</vt:lpstr>
      <vt:lpstr>Acknowledgements</vt:lpstr>
      <vt:lpstr>Questions</vt:lpstr>
      <vt:lpstr>PowerPoint Presentation</vt:lpstr>
      <vt:lpstr>PowerPoint Presentation</vt:lpstr>
      <vt:lpstr>PowerPoint Presentation</vt:lpstr>
      <vt:lpstr>Results</vt:lpstr>
      <vt:lpstr>Results</vt:lpstr>
      <vt:lpstr>Results</vt:lpstr>
      <vt:lpstr>Results</vt:lpstr>
      <vt:lpstr>Stiffness plot</vt:lpstr>
      <vt:lpstr>System Info</vt:lpstr>
    </vt:vector>
  </TitlesOfParts>
  <Company>UMIACS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GPUs for Real time Prediction of Optical Forces on Microsphere Ensembles</dc:title>
  <dc:creator>sujal</dc:creator>
  <cp:lastModifiedBy>Sujal Bista</cp:lastModifiedBy>
  <cp:revision>228</cp:revision>
  <dcterms:created xsi:type="dcterms:W3CDTF">2012-06-25T14:45:07Z</dcterms:created>
  <dcterms:modified xsi:type="dcterms:W3CDTF">2014-10-09T17:19:05Z</dcterms:modified>
</cp:coreProperties>
</file>